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6" r:id="rId6"/>
    <p:sldId id="277" r:id="rId7"/>
    <p:sldId id="260" r:id="rId8"/>
    <p:sldId id="261" r:id="rId9"/>
    <p:sldId id="263" r:id="rId10"/>
    <p:sldId id="278" r:id="rId11"/>
    <p:sldId id="26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F0B2939-30B9-437A-A8EB-AA317C1EEC27}" type="datetimeFigureOut">
              <a:rPr lang="en-US" smtClean="0"/>
              <a:pPr/>
              <a:t>3/7/2019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8E36661-B0CD-46FC-8A1C-0DB6EBE139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0B2939-30B9-437A-A8EB-AA317C1EEC27}" type="datetimeFigureOut">
              <a:rPr lang="en-US" smtClean="0"/>
              <a:pPr/>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36661-B0CD-46FC-8A1C-0DB6EBE139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F0B2939-30B9-437A-A8EB-AA317C1EEC27}" type="datetimeFigureOut">
              <a:rPr lang="en-US" smtClean="0"/>
              <a:pPr/>
              <a:t>3/7/2019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8E36661-B0CD-46FC-8A1C-0DB6EBE139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F0B2939-30B9-437A-A8EB-AA317C1EEC27}" type="datetimeFigureOut">
              <a:rPr lang="en-US" smtClean="0"/>
              <a:pPr/>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E36661-B0CD-46FC-8A1C-0DB6EBE1399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FF0B2939-30B9-437A-A8EB-AA317C1EEC27}" type="datetimeFigureOut">
              <a:rPr lang="en-US" smtClean="0"/>
              <a:pPr/>
              <a:t>3/7/2019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8E36661-B0CD-46FC-8A1C-0DB6EBE13992}"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F0B2939-30B9-437A-A8EB-AA317C1EEC27}" type="datetimeFigureOut">
              <a:rPr lang="en-US" smtClean="0"/>
              <a:pPr/>
              <a:t>3/7/2019</a:t>
            </a:fld>
            <a:endParaRPr lang="en-US"/>
          </a:p>
        </p:txBody>
      </p:sp>
      <p:sp>
        <p:nvSpPr>
          <p:cNvPr id="10" name="Slide Number Placeholder 9"/>
          <p:cNvSpPr>
            <a:spLocks noGrp="1"/>
          </p:cNvSpPr>
          <p:nvPr>
            <p:ph type="sldNum" sz="quarter" idx="16"/>
          </p:nvPr>
        </p:nvSpPr>
        <p:spPr/>
        <p:txBody>
          <a:bodyPr rtlCol="0"/>
          <a:lstStyle/>
          <a:p>
            <a:fld id="{B8E36661-B0CD-46FC-8A1C-0DB6EBE13992}"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FF0B2939-30B9-437A-A8EB-AA317C1EEC27}" type="datetimeFigureOut">
              <a:rPr lang="en-US" smtClean="0"/>
              <a:pPr/>
              <a:t>3/7/2019</a:t>
            </a:fld>
            <a:endParaRPr lang="en-US"/>
          </a:p>
        </p:txBody>
      </p:sp>
      <p:sp>
        <p:nvSpPr>
          <p:cNvPr id="12" name="Slide Number Placeholder 11"/>
          <p:cNvSpPr>
            <a:spLocks noGrp="1"/>
          </p:cNvSpPr>
          <p:nvPr>
            <p:ph type="sldNum" sz="quarter" idx="16"/>
          </p:nvPr>
        </p:nvSpPr>
        <p:spPr/>
        <p:txBody>
          <a:bodyPr rtlCol="0"/>
          <a:lstStyle/>
          <a:p>
            <a:fld id="{B8E36661-B0CD-46FC-8A1C-0DB6EBE13992}"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F0B2939-30B9-437A-A8EB-AA317C1EEC27}" type="datetimeFigureOut">
              <a:rPr lang="en-US" smtClean="0"/>
              <a:pPr/>
              <a:t>3/7/2019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8E36661-B0CD-46FC-8A1C-0DB6EBE139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B2939-30B9-437A-A8EB-AA317C1EEC27}" type="datetimeFigureOut">
              <a:rPr lang="en-US" smtClean="0"/>
              <a:pPr/>
              <a:t>3/7/2019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8E36661-B0CD-46FC-8A1C-0DB6EBE139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FF0B2939-30B9-437A-A8EB-AA317C1EEC27}" type="datetimeFigureOut">
              <a:rPr lang="en-US" smtClean="0"/>
              <a:pPr/>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E36661-B0CD-46FC-8A1C-0DB6EBE1399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F0B2939-30B9-437A-A8EB-AA317C1EEC27}" type="datetimeFigureOut">
              <a:rPr lang="en-US" smtClean="0"/>
              <a:pPr/>
              <a:t>3/7/2019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8E36661-B0CD-46FC-8A1C-0DB6EBE1399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F0B2939-30B9-437A-A8EB-AA317C1EEC27}" type="datetimeFigureOut">
              <a:rPr lang="en-US" smtClean="0"/>
              <a:pPr/>
              <a:t>3/7/2019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8E36661-B0CD-46FC-8A1C-0DB6EBE139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Unlawful detainer and estate administration</a:t>
            </a:r>
          </a:p>
        </p:txBody>
      </p:sp>
      <p:sp>
        <p:nvSpPr>
          <p:cNvPr id="3" name="Subtitle 2"/>
          <p:cNvSpPr>
            <a:spLocks noGrp="1"/>
          </p:cNvSpPr>
          <p:nvPr>
            <p:ph type="subTitle" idx="1"/>
          </p:nvPr>
        </p:nvSpPr>
        <p:spPr/>
        <p:txBody>
          <a:bodyPr/>
          <a:lstStyle/>
          <a:p>
            <a:r>
              <a:rPr lang="en-US" dirty="0"/>
              <a:t>What an Estate Practitioner may want to know.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NOTICE</a:t>
            </a:r>
          </a:p>
        </p:txBody>
      </p:sp>
      <p:sp>
        <p:nvSpPr>
          <p:cNvPr id="3" name="Content Placeholder 2"/>
          <p:cNvSpPr>
            <a:spLocks noGrp="1"/>
          </p:cNvSpPr>
          <p:nvPr>
            <p:ph sz="quarter" idx="1"/>
          </p:nvPr>
        </p:nvSpPr>
        <p:spPr/>
        <p:txBody>
          <a:bodyPr>
            <a:normAutofit/>
          </a:bodyPr>
          <a:lstStyle/>
          <a:p>
            <a:r>
              <a:rPr lang="en-US" dirty="0"/>
              <a:t>3-Day Pay or Quit</a:t>
            </a:r>
          </a:p>
          <a:p>
            <a:pPr lvl="1"/>
            <a:r>
              <a:rPr lang="en-US" dirty="0"/>
              <a:t>Cannot be for more than what is due</a:t>
            </a:r>
          </a:p>
          <a:p>
            <a:pPr lvl="2"/>
            <a:r>
              <a:rPr lang="en-US" dirty="0"/>
              <a:t>No utilities.</a:t>
            </a:r>
          </a:p>
          <a:p>
            <a:pPr lvl="2"/>
            <a:r>
              <a:rPr lang="en-US" dirty="0"/>
              <a:t>No late fees</a:t>
            </a:r>
          </a:p>
          <a:p>
            <a:pPr lvl="2"/>
            <a:r>
              <a:rPr lang="en-US" dirty="0"/>
              <a:t>Have all the information</a:t>
            </a:r>
          </a:p>
          <a:p>
            <a:pPr lvl="2"/>
            <a:r>
              <a:rPr lang="en-US" dirty="0"/>
              <a:t>Don’t use your letterhead</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Property Issues</a:t>
            </a:r>
          </a:p>
        </p:txBody>
      </p:sp>
      <p:sp>
        <p:nvSpPr>
          <p:cNvPr id="3" name="Content Placeholder 2"/>
          <p:cNvSpPr>
            <a:spLocks noGrp="1"/>
          </p:cNvSpPr>
          <p:nvPr>
            <p:ph sz="quarter" idx="1"/>
          </p:nvPr>
        </p:nvSpPr>
        <p:spPr/>
        <p:txBody>
          <a:bodyPr/>
          <a:lstStyle/>
          <a:p>
            <a:r>
              <a:rPr lang="en-US" dirty="0"/>
              <a:t>Must hold for 15 days same security as occupant used.</a:t>
            </a:r>
          </a:p>
          <a:p>
            <a:r>
              <a:rPr lang="en-US" dirty="0"/>
              <a:t>Vacated from being served notice? – Did notice have a abandoned property clause?</a:t>
            </a:r>
          </a:p>
          <a:p>
            <a:pPr lvl="1"/>
            <a:r>
              <a:rPr lang="en-US" dirty="0"/>
              <a:t>Must give abandonment</a:t>
            </a:r>
          </a:p>
          <a:p>
            <a:r>
              <a:rPr lang="en-US" dirty="0"/>
              <a:t>Vacated based on sheriff’s lock out?</a:t>
            </a:r>
          </a:p>
          <a:p>
            <a:r>
              <a:rPr lang="en-US" dirty="0"/>
              <a:t>Abandoned property if less than $700.00 becomes property of Landlord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Property Issues</a:t>
            </a:r>
          </a:p>
        </p:txBody>
      </p:sp>
      <p:sp>
        <p:nvSpPr>
          <p:cNvPr id="3" name="Content Placeholder 2"/>
          <p:cNvSpPr>
            <a:spLocks noGrp="1"/>
          </p:cNvSpPr>
          <p:nvPr>
            <p:ph sz="quarter" idx="1"/>
          </p:nvPr>
        </p:nvSpPr>
        <p:spPr/>
        <p:txBody>
          <a:bodyPr/>
          <a:lstStyle/>
          <a:p>
            <a:r>
              <a:rPr lang="en-US" dirty="0"/>
              <a:t>If Decedent resided there then Fiduciary should be able to go in and get property.</a:t>
            </a:r>
          </a:p>
          <a:p>
            <a:r>
              <a:rPr lang="en-US" dirty="0"/>
              <a:t>24 hour notice of Entry - </a:t>
            </a:r>
            <a:r>
              <a:rPr lang="en-US" u="sng" dirty="0"/>
              <a:t>Civil Code § 1954 </a:t>
            </a:r>
          </a:p>
          <a:p>
            <a:pPr lvl="1"/>
            <a:r>
              <a:rPr lang="en-US" dirty="0"/>
              <a:t>Cannot enter to ascertain personal property of decedent and recover.  </a:t>
            </a:r>
          </a:p>
          <a:p>
            <a:pPr lvl="1"/>
            <a:r>
              <a:rPr lang="en-US" dirty="0"/>
              <a:t>But you can enter to check condition and take picture.</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Standing/Power to obtain Possession</a:t>
            </a:r>
          </a:p>
        </p:txBody>
      </p:sp>
      <p:sp>
        <p:nvSpPr>
          <p:cNvPr id="3" name="Content Placeholder 2"/>
          <p:cNvSpPr>
            <a:spLocks noGrp="1"/>
          </p:cNvSpPr>
          <p:nvPr>
            <p:ph sz="quarter" idx="1"/>
          </p:nvPr>
        </p:nvSpPr>
        <p:spPr/>
        <p:txBody>
          <a:bodyPr>
            <a:normAutofit fontScale="92500" lnSpcReduction="20000"/>
          </a:bodyPr>
          <a:lstStyle/>
          <a:p>
            <a:r>
              <a:rPr lang="en-US" dirty="0"/>
              <a:t>A trustee of a Trust – common that a beneficiary challenges title and the trustee hasn’t executed an affidavit.</a:t>
            </a:r>
          </a:p>
          <a:p>
            <a:r>
              <a:rPr lang="en-US" dirty="0"/>
              <a:t>Executor of a Will, especially if Will contains language regarding discretion to sell.</a:t>
            </a:r>
          </a:p>
          <a:p>
            <a:r>
              <a:rPr lang="en-US" dirty="0"/>
              <a:t>Intestacy. Administrator has power.</a:t>
            </a:r>
          </a:p>
          <a:p>
            <a:r>
              <a:rPr lang="en-US" u="sng" dirty="0"/>
              <a:t>Probate Code</a:t>
            </a:r>
            <a:r>
              <a:rPr lang="en-US" dirty="0"/>
              <a:t> § 7000:  “Subject to Section 7001, title to a decedent’s property passes on the decedent’s death to the person to whom it is devised in the decedent’s last will or, in the absence of such a devise, to the decedent’s heirs as prescribed in the laws governing intestate succession.”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Standing/Power to obtain Possession</a:t>
            </a:r>
          </a:p>
        </p:txBody>
      </p:sp>
      <p:sp>
        <p:nvSpPr>
          <p:cNvPr id="3" name="Content Placeholder 2"/>
          <p:cNvSpPr>
            <a:spLocks noGrp="1"/>
          </p:cNvSpPr>
          <p:nvPr>
            <p:ph sz="quarter" idx="1"/>
          </p:nvPr>
        </p:nvSpPr>
        <p:spPr/>
        <p:txBody>
          <a:bodyPr>
            <a:normAutofit/>
          </a:bodyPr>
          <a:lstStyle/>
          <a:p>
            <a:r>
              <a:rPr lang="en-US" u="sng" dirty="0"/>
              <a:t>Probate Code</a:t>
            </a:r>
            <a:r>
              <a:rPr lang="en-US" dirty="0"/>
              <a:t> § 7000: “The decedent’s property is subject to administration under this code, except as otherwise provided by law, and is subject to the rights of beneficiaries, creditors, and other persons as provided by law.”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Standing/Power to obtain Possession</a:t>
            </a:r>
          </a:p>
        </p:txBody>
      </p:sp>
      <p:sp>
        <p:nvSpPr>
          <p:cNvPr id="3" name="Content Placeholder 2"/>
          <p:cNvSpPr>
            <a:spLocks noGrp="1"/>
          </p:cNvSpPr>
          <p:nvPr>
            <p:ph sz="quarter" idx="1"/>
          </p:nvPr>
        </p:nvSpPr>
        <p:spPr/>
        <p:txBody>
          <a:bodyPr>
            <a:normAutofit fontScale="85000" lnSpcReduction="20000"/>
          </a:bodyPr>
          <a:lstStyle/>
          <a:p>
            <a:r>
              <a:rPr lang="en-US" u="sng" dirty="0"/>
              <a:t>Probate Code</a:t>
            </a:r>
            <a:r>
              <a:rPr lang="en-US" dirty="0"/>
              <a:t> § 9650(a)(1) “The personal representative has the right to, and shall take possession or control of, all the property of the decedent to be administered in the decedent’s estate and shall collect all debts due to the decedent or the estate...</a:t>
            </a:r>
          </a:p>
          <a:p>
            <a:r>
              <a:rPr lang="en-US" u="sng" dirty="0"/>
              <a:t>Probate Code</a:t>
            </a:r>
            <a:r>
              <a:rPr lang="en-US" dirty="0"/>
              <a:t> § 9650(c)  “Real property or tangible personal property may be left with or surrendered to the person presumptively entitled to it unless or until, in the judgment of the personal representative, possession of the property by the personal representative will be necessary for purposes of administration. The person holding the property shall surrender it to the personal representative on request by the personal representative.”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Judgment</a:t>
            </a:r>
          </a:p>
        </p:txBody>
      </p:sp>
      <p:sp>
        <p:nvSpPr>
          <p:cNvPr id="3" name="Content Placeholder 2"/>
          <p:cNvSpPr>
            <a:spLocks noGrp="1"/>
          </p:cNvSpPr>
          <p:nvPr>
            <p:ph sz="quarter" idx="1"/>
          </p:nvPr>
        </p:nvSpPr>
        <p:spPr/>
        <p:txBody>
          <a:bodyPr/>
          <a:lstStyle/>
          <a:p>
            <a:r>
              <a:rPr lang="en-US" dirty="0"/>
              <a:t>It needs to be assigned through the Probate after obtained</a:t>
            </a:r>
          </a:p>
          <a:p>
            <a:r>
              <a:rPr lang="en-US" dirty="0"/>
              <a:t>Forgiveness of the debt may be accountable as income to the debtor.</a:t>
            </a:r>
          </a:p>
          <a:p>
            <a:r>
              <a:rPr lang="en-US" dirty="0"/>
              <a:t>Often waived at trial, or takes 8-12 months if entered by way of default.</a:t>
            </a:r>
          </a:p>
          <a:p>
            <a:r>
              <a:rPr lang="en-US" dirty="0"/>
              <a:t>Counting utility payments and rent against the beneficiary without a judgment </a:t>
            </a:r>
            <a:r>
              <a:rPr lang="en-US"/>
              <a:t>as disbursements.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Utilities</a:t>
            </a:r>
          </a:p>
        </p:txBody>
      </p:sp>
      <p:sp>
        <p:nvSpPr>
          <p:cNvPr id="3" name="Content Placeholder 2"/>
          <p:cNvSpPr>
            <a:spLocks noGrp="1"/>
          </p:cNvSpPr>
          <p:nvPr>
            <p:ph sz="quarter" idx="1"/>
          </p:nvPr>
        </p:nvSpPr>
        <p:spPr/>
        <p:txBody>
          <a:bodyPr/>
          <a:lstStyle/>
          <a:p>
            <a:r>
              <a:rPr lang="en-US" dirty="0"/>
              <a:t>If Decedent had utilities in their name, then 60 day notice to change terms of tenancy to make tenant put them in their name</a:t>
            </a:r>
          </a:p>
          <a:p>
            <a:r>
              <a:rPr lang="en-US" dirty="0"/>
              <a:t>$100.00 per day fine; plus attorney’s fees.</a:t>
            </a:r>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Probate Code</a:t>
            </a:r>
            <a:r>
              <a:rPr lang="en-US" dirty="0"/>
              <a:t> § 850</a:t>
            </a:r>
          </a:p>
        </p:txBody>
      </p:sp>
      <p:sp>
        <p:nvSpPr>
          <p:cNvPr id="3" name="Content Placeholder 2"/>
          <p:cNvSpPr>
            <a:spLocks noGrp="1"/>
          </p:cNvSpPr>
          <p:nvPr>
            <p:ph sz="quarter" idx="1"/>
          </p:nvPr>
        </p:nvSpPr>
        <p:spPr/>
        <p:txBody>
          <a:bodyPr/>
          <a:lstStyle/>
          <a:p>
            <a:r>
              <a:rPr lang="en-US" dirty="0"/>
              <a:t>This section may be used for possession of Real Property.</a:t>
            </a:r>
          </a:p>
          <a:p>
            <a:pPr lvl="1"/>
            <a:r>
              <a:rPr lang="en-US" dirty="0"/>
              <a:t>Only been used 1 time that I know of in this county, sheriff had trouble with 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Pre-judgment claim</a:t>
            </a:r>
          </a:p>
        </p:txBody>
      </p:sp>
      <p:sp>
        <p:nvSpPr>
          <p:cNvPr id="3" name="Content Placeholder 2"/>
          <p:cNvSpPr>
            <a:spLocks noGrp="1"/>
          </p:cNvSpPr>
          <p:nvPr>
            <p:ph sz="quarter" idx="1"/>
          </p:nvPr>
        </p:nvSpPr>
        <p:spPr/>
        <p:txBody>
          <a:bodyPr/>
          <a:lstStyle/>
          <a:p>
            <a:r>
              <a:rPr lang="en-US" u="sng" dirty="0"/>
              <a:t>Code of Civil Procedure</a:t>
            </a:r>
            <a:r>
              <a:rPr lang="en-US" dirty="0"/>
              <a:t> § 415.46</a:t>
            </a:r>
          </a:p>
          <a:p>
            <a:pPr lvl="1"/>
            <a:r>
              <a:rPr lang="en-US" dirty="0"/>
              <a:t>Must be served by licensed Process Server</a:t>
            </a:r>
          </a:p>
          <a:p>
            <a:pPr lvl="1"/>
            <a:r>
              <a:rPr lang="en-US" dirty="0"/>
              <a:t>Cuts off claims of unknown occupants</a:t>
            </a:r>
          </a:p>
          <a:p>
            <a:pPr lvl="1"/>
            <a:r>
              <a:rPr lang="en-US" dirty="0"/>
              <a:t>Sheriff will serve one if one is not filed.</a:t>
            </a:r>
          </a:p>
          <a:p>
            <a:pPr lvl="1"/>
            <a:endParaRPr lang="en-US" dirty="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Type of Estate do you have?</a:t>
            </a:r>
          </a:p>
        </p:txBody>
      </p:sp>
      <p:sp>
        <p:nvSpPr>
          <p:cNvPr id="3" name="Content Placeholder 2"/>
          <p:cNvSpPr>
            <a:spLocks noGrp="1"/>
          </p:cNvSpPr>
          <p:nvPr>
            <p:ph sz="quarter" idx="1"/>
          </p:nvPr>
        </p:nvSpPr>
        <p:spPr/>
        <p:txBody>
          <a:bodyPr/>
          <a:lstStyle/>
          <a:p>
            <a:r>
              <a:rPr lang="en-US" dirty="0"/>
              <a:t>Intestate</a:t>
            </a:r>
          </a:p>
          <a:p>
            <a:r>
              <a:rPr lang="en-US" dirty="0"/>
              <a:t>Testate</a:t>
            </a:r>
          </a:p>
          <a:p>
            <a:r>
              <a:rPr lang="en-US" dirty="0"/>
              <a:t>Spousal Property Petition/Small Estate</a:t>
            </a:r>
          </a:p>
          <a:p>
            <a:r>
              <a:rPr lang="en-US" dirty="0"/>
              <a:t>Trust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Defenses</a:t>
            </a:r>
          </a:p>
        </p:txBody>
      </p:sp>
      <p:sp>
        <p:nvSpPr>
          <p:cNvPr id="3" name="Content Placeholder 2"/>
          <p:cNvSpPr>
            <a:spLocks noGrp="1"/>
          </p:cNvSpPr>
          <p:nvPr>
            <p:ph sz="quarter" idx="1"/>
          </p:nvPr>
        </p:nvSpPr>
        <p:spPr/>
        <p:txBody>
          <a:bodyPr/>
          <a:lstStyle/>
          <a:p>
            <a:r>
              <a:rPr lang="en-US" dirty="0"/>
              <a:t>Plaintiff lacks standing</a:t>
            </a:r>
          </a:p>
          <a:p>
            <a:r>
              <a:rPr lang="en-US" dirty="0"/>
              <a:t>Defect in the notice</a:t>
            </a:r>
          </a:p>
          <a:p>
            <a:r>
              <a:rPr lang="en-US" dirty="0"/>
              <a:t>Habitability – On action for rent</a:t>
            </a:r>
          </a:p>
          <a:p>
            <a:r>
              <a:rPr lang="en-US" dirty="0"/>
              <a:t>Retaliation</a:t>
            </a:r>
          </a:p>
          <a:p>
            <a:r>
              <a:rPr lang="en-US" dirty="0"/>
              <a:t>Property not needed for administration.</a:t>
            </a:r>
          </a:p>
          <a:p>
            <a:endParaRPr lang="en-US" dirty="0"/>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Duties of Owner/Landlord</a:t>
            </a:r>
          </a:p>
        </p:txBody>
      </p:sp>
      <p:sp>
        <p:nvSpPr>
          <p:cNvPr id="3" name="Content Placeholder 2"/>
          <p:cNvSpPr>
            <a:spLocks noGrp="1"/>
          </p:cNvSpPr>
          <p:nvPr>
            <p:ph sz="quarter" idx="1"/>
          </p:nvPr>
        </p:nvSpPr>
        <p:spPr/>
        <p:txBody>
          <a:bodyPr/>
          <a:lstStyle/>
          <a:p>
            <a:r>
              <a:rPr lang="en-US" dirty="0"/>
              <a:t>Even if there is no real agreement, the duties of a regular landlord apply to an occupant who was given permission to reside.</a:t>
            </a:r>
          </a:p>
          <a:p>
            <a:r>
              <a:rPr lang="en-US" dirty="0"/>
              <a:t>Habitability – duty to repair.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Estate</a:t>
            </a:r>
          </a:p>
        </p:txBody>
      </p:sp>
      <p:sp>
        <p:nvSpPr>
          <p:cNvPr id="3" name="Content Placeholder 2"/>
          <p:cNvSpPr>
            <a:spLocks noGrp="1"/>
          </p:cNvSpPr>
          <p:nvPr>
            <p:ph sz="quarter" idx="1"/>
          </p:nvPr>
        </p:nvSpPr>
        <p:spPr/>
        <p:txBody>
          <a:bodyPr/>
          <a:lstStyle/>
          <a:p>
            <a:pPr fontAlgn="base"/>
            <a:r>
              <a:rPr lang="en-US" u="sng" dirty="0"/>
              <a:t>Probate Code</a:t>
            </a:r>
            <a:r>
              <a:rPr lang="en-US" dirty="0"/>
              <a:t> § 9654 “The heirs or devisees may themselves, or jointly with the personal representative, maintain an action for possession of property or to quiet title to property against any person except the personal representative.”</a:t>
            </a:r>
          </a:p>
          <a:p>
            <a:pPr fontAlgn="base"/>
            <a:r>
              <a:rPr lang="en-US" dirty="0"/>
              <a:t>Typically you need to complete a small estate proceeding before an Eviction to gain title.  But technically you don’t have to.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Drafting</a:t>
            </a:r>
          </a:p>
        </p:txBody>
      </p:sp>
      <p:sp>
        <p:nvSpPr>
          <p:cNvPr id="3" name="Content Placeholder 2"/>
          <p:cNvSpPr>
            <a:spLocks noGrp="1"/>
          </p:cNvSpPr>
          <p:nvPr>
            <p:ph sz="quarter" idx="1"/>
          </p:nvPr>
        </p:nvSpPr>
        <p:spPr/>
        <p:txBody>
          <a:bodyPr/>
          <a:lstStyle/>
          <a:p>
            <a:r>
              <a:rPr lang="en-US" dirty="0"/>
              <a:t>Consider, when appropriate, identifying a time for the trustee to commence an action. i.e. allowing beneficiaries to reside in the residence.</a:t>
            </a:r>
          </a:p>
          <a:p>
            <a:r>
              <a:rPr lang="en-US" dirty="0"/>
              <a:t>Consider a clause that allows the trustee to deduct a rent fee or deduct utilities.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Deposit</a:t>
            </a:r>
          </a:p>
        </p:txBody>
      </p:sp>
      <p:sp>
        <p:nvSpPr>
          <p:cNvPr id="3" name="Content Placeholder 2"/>
          <p:cNvSpPr>
            <a:spLocks noGrp="1"/>
          </p:cNvSpPr>
          <p:nvPr>
            <p:ph sz="quarter" idx="1"/>
          </p:nvPr>
        </p:nvSpPr>
        <p:spPr/>
        <p:txBody>
          <a:bodyPr/>
          <a:lstStyle/>
          <a:p>
            <a:r>
              <a:rPr lang="en-US" dirty="0"/>
              <a:t>Notice of Inspection.</a:t>
            </a:r>
          </a:p>
          <a:p>
            <a:r>
              <a:rPr lang="en-US" dirty="0"/>
              <a:t>Letter to last known address within 21 days.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type of resident do you have?</a:t>
            </a:r>
          </a:p>
        </p:txBody>
      </p:sp>
      <p:sp>
        <p:nvSpPr>
          <p:cNvPr id="3" name="Content Placeholder 2"/>
          <p:cNvSpPr>
            <a:spLocks noGrp="1"/>
          </p:cNvSpPr>
          <p:nvPr>
            <p:ph sz="quarter" idx="1"/>
          </p:nvPr>
        </p:nvSpPr>
        <p:spPr/>
        <p:txBody>
          <a:bodyPr>
            <a:normAutofit fontScale="92500" lnSpcReduction="20000"/>
          </a:bodyPr>
          <a:lstStyle/>
          <a:p>
            <a:r>
              <a:rPr lang="en-US" dirty="0"/>
              <a:t>Family Member beneficiary</a:t>
            </a:r>
          </a:p>
          <a:p>
            <a:pPr lvl="1"/>
            <a:r>
              <a:rPr lang="en-US" dirty="0"/>
              <a:t>What does the trust say? The  Will?  Intestacy?</a:t>
            </a:r>
          </a:p>
          <a:p>
            <a:r>
              <a:rPr lang="en-US" dirty="0"/>
              <a:t>Family Member not a beneficiary</a:t>
            </a:r>
          </a:p>
          <a:p>
            <a:pPr lvl="1"/>
            <a:r>
              <a:rPr lang="en-US" dirty="0"/>
              <a:t>A family member with no agreement to pay rent is still likely a tenant.</a:t>
            </a:r>
          </a:p>
          <a:p>
            <a:r>
              <a:rPr lang="en-US" dirty="0"/>
              <a:t>Actual Tenant</a:t>
            </a:r>
          </a:p>
          <a:p>
            <a:r>
              <a:rPr lang="en-US" dirty="0"/>
              <a:t>Care Giver</a:t>
            </a:r>
          </a:p>
          <a:p>
            <a:r>
              <a:rPr lang="en-US" dirty="0"/>
              <a:t>Person with unknown status that is residing</a:t>
            </a:r>
          </a:p>
          <a:p>
            <a:r>
              <a:rPr lang="en-US" dirty="0"/>
              <a:t>Spouse – no special tenancy as a spouse – licensee really, but…</a:t>
            </a:r>
          </a:p>
          <a:p>
            <a:r>
              <a:rPr lang="en-US" dirty="0"/>
              <a:t>Decedent was the tenant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Eviction Overview (Set your Fiduciary’s Expectations)</a:t>
            </a:r>
          </a:p>
        </p:txBody>
      </p:sp>
      <p:sp>
        <p:nvSpPr>
          <p:cNvPr id="3" name="Content Placeholder 2"/>
          <p:cNvSpPr>
            <a:spLocks noGrp="1"/>
          </p:cNvSpPr>
          <p:nvPr>
            <p:ph sz="quarter" idx="1"/>
          </p:nvPr>
        </p:nvSpPr>
        <p:spPr/>
        <p:txBody>
          <a:bodyPr>
            <a:normAutofit lnSpcReduction="10000"/>
          </a:bodyPr>
          <a:lstStyle/>
          <a:p>
            <a:r>
              <a:rPr lang="en-US" dirty="0"/>
              <a:t>Step 1:  Choose the correct notice</a:t>
            </a:r>
          </a:p>
          <a:p>
            <a:pPr lvl="1"/>
            <a:r>
              <a:rPr lang="en-US" dirty="0"/>
              <a:t>Special Service Rules in the agreement</a:t>
            </a:r>
          </a:p>
          <a:p>
            <a:r>
              <a:rPr lang="en-US" dirty="0"/>
              <a:t>Step 2:  File a Complaint.</a:t>
            </a:r>
          </a:p>
          <a:p>
            <a:r>
              <a:rPr lang="en-US" dirty="0"/>
              <a:t>Step 3: Serve The Complaint</a:t>
            </a:r>
          </a:p>
          <a:p>
            <a:pPr lvl="1"/>
            <a:r>
              <a:rPr lang="en-US" dirty="0"/>
              <a:t>Ducking service and in </a:t>
            </a:r>
            <a:r>
              <a:rPr lang="en-US" dirty="0" err="1"/>
              <a:t>rem</a:t>
            </a:r>
            <a:r>
              <a:rPr lang="en-US" dirty="0"/>
              <a:t> service</a:t>
            </a:r>
          </a:p>
          <a:p>
            <a:r>
              <a:rPr lang="en-US" dirty="0"/>
              <a:t>Step 4: Default/Answer</a:t>
            </a:r>
          </a:p>
          <a:p>
            <a:r>
              <a:rPr lang="en-US" dirty="0"/>
              <a:t>Step 5: Trial</a:t>
            </a:r>
          </a:p>
          <a:p>
            <a:r>
              <a:rPr lang="en-US" dirty="0"/>
              <a:t>Step 6: Sheriff</a:t>
            </a:r>
          </a:p>
          <a:p>
            <a:r>
              <a:rPr lang="en-US" dirty="0"/>
              <a:t>Step 7: Other things that happen from time to time.</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Trustee’s Duties</a:t>
            </a:r>
          </a:p>
        </p:txBody>
      </p:sp>
      <p:sp>
        <p:nvSpPr>
          <p:cNvPr id="3" name="Content Placeholder 2"/>
          <p:cNvSpPr>
            <a:spLocks noGrp="1"/>
          </p:cNvSpPr>
          <p:nvPr>
            <p:ph sz="quarter" idx="1"/>
          </p:nvPr>
        </p:nvSpPr>
        <p:spPr/>
        <p:txBody>
          <a:bodyPr/>
          <a:lstStyle/>
          <a:p>
            <a:r>
              <a:rPr lang="en-US" dirty="0"/>
              <a:t>Probate Code § 16000- duty to administer as written</a:t>
            </a:r>
          </a:p>
          <a:p>
            <a:r>
              <a:rPr lang="en-US" dirty="0"/>
              <a:t>Probate Code § 16003-duty regarding impartial actions</a:t>
            </a:r>
          </a:p>
          <a:p>
            <a:r>
              <a:rPr lang="en-US" dirty="0"/>
              <a:t>Probate Code § 16006-Take control of and preserve trust property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Duties</a:t>
            </a:r>
          </a:p>
        </p:txBody>
      </p:sp>
      <p:sp>
        <p:nvSpPr>
          <p:cNvPr id="3" name="Content Placeholder 2"/>
          <p:cNvSpPr>
            <a:spLocks noGrp="1"/>
          </p:cNvSpPr>
          <p:nvPr>
            <p:ph sz="quarter" idx="1"/>
          </p:nvPr>
        </p:nvSpPr>
        <p:spPr/>
        <p:txBody>
          <a:bodyPr/>
          <a:lstStyle/>
          <a:p>
            <a:r>
              <a:rPr lang="en-US" dirty="0"/>
              <a:t>- Look at the Duties and Liabilities that each personal representative signs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NOTICE</a:t>
            </a:r>
          </a:p>
        </p:txBody>
      </p:sp>
      <p:sp>
        <p:nvSpPr>
          <p:cNvPr id="3" name="Content Placeholder 2"/>
          <p:cNvSpPr>
            <a:spLocks noGrp="1"/>
          </p:cNvSpPr>
          <p:nvPr>
            <p:ph sz="quarter" idx="1"/>
          </p:nvPr>
        </p:nvSpPr>
        <p:spPr/>
        <p:txBody>
          <a:bodyPr/>
          <a:lstStyle/>
          <a:p>
            <a:r>
              <a:rPr lang="en-US" dirty="0"/>
              <a:t>30/60 Day notice to terminate a tenancy</a:t>
            </a:r>
          </a:p>
          <a:p>
            <a:pPr lvl="1"/>
            <a:r>
              <a:rPr lang="en-US" dirty="0"/>
              <a:t>Very common; Good for family members, caregivers etc.</a:t>
            </a:r>
          </a:p>
          <a:p>
            <a:pPr lvl="1"/>
            <a:r>
              <a:rPr lang="en-US" dirty="0"/>
              <a:t>Has the person lived there for more than one year</a:t>
            </a:r>
          </a:p>
          <a:p>
            <a:pPr lvl="1"/>
            <a:r>
              <a:rPr lang="en-US" dirty="0"/>
              <a:t>Do not let your Fiduciary take money past 60</a:t>
            </a:r>
            <a:r>
              <a:rPr lang="en-US" baseline="30000" dirty="0"/>
              <a:t>th</a:t>
            </a:r>
            <a:r>
              <a:rPr lang="en-US" dirty="0"/>
              <a:t> day</a:t>
            </a:r>
          </a:p>
          <a:p>
            <a:pPr lvl="1"/>
            <a:r>
              <a:rPr lang="en-US" dirty="0"/>
              <a:t>Notice re: unclaimed property.  </a:t>
            </a:r>
            <a:r>
              <a:rPr lang="en-US" u="sng" dirty="0"/>
              <a:t> Civil Code</a:t>
            </a:r>
            <a:r>
              <a:rPr lang="en-US" dirty="0"/>
              <a:t> § 1785.26.</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NOTICE</a:t>
            </a:r>
          </a:p>
        </p:txBody>
      </p:sp>
      <p:sp>
        <p:nvSpPr>
          <p:cNvPr id="3" name="Content Placeholder 2"/>
          <p:cNvSpPr>
            <a:spLocks noGrp="1"/>
          </p:cNvSpPr>
          <p:nvPr>
            <p:ph sz="quarter" idx="1"/>
          </p:nvPr>
        </p:nvSpPr>
        <p:spPr/>
        <p:txBody>
          <a:bodyPr>
            <a:normAutofit/>
          </a:bodyPr>
          <a:lstStyle/>
          <a:p>
            <a:r>
              <a:rPr lang="en-US" dirty="0"/>
              <a:t>No Notice – Termination of Employment</a:t>
            </a:r>
          </a:p>
          <a:p>
            <a:pPr lvl="1"/>
            <a:r>
              <a:rPr lang="en-US" dirty="0"/>
              <a:t>Sticky, what were the terms of employment?  </a:t>
            </a:r>
          </a:p>
          <a:p>
            <a:pPr lvl="2"/>
            <a:r>
              <a:rPr lang="en-US" dirty="0"/>
              <a:t>If housing not a term, then can file eviction immediately.</a:t>
            </a:r>
          </a:p>
          <a:p>
            <a:pPr lvl="2"/>
            <a:r>
              <a:rPr lang="en-US" dirty="0"/>
              <a:t>If housing a term: Employee did not pay rent, and no deduction from pay for housing then – 3-day</a:t>
            </a:r>
          </a:p>
          <a:p>
            <a:pPr lvl="2"/>
            <a:r>
              <a:rPr lang="en-US" dirty="0"/>
              <a:t>If housing a term and employee paid or had a rent deduction</a:t>
            </a:r>
          </a:p>
          <a:p>
            <a:pPr lvl="2"/>
            <a:r>
              <a:rPr lang="en-US" dirty="0"/>
              <a:t>Be sure that your person is quizzed about who made the agreement and it’s terms. Default to a 30/60 day if unclear</a:t>
            </a: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NOTICE</a:t>
            </a:r>
          </a:p>
        </p:txBody>
      </p:sp>
      <p:sp>
        <p:nvSpPr>
          <p:cNvPr id="3" name="Content Placeholder 2"/>
          <p:cNvSpPr>
            <a:spLocks noGrp="1"/>
          </p:cNvSpPr>
          <p:nvPr>
            <p:ph sz="quarter" idx="1"/>
          </p:nvPr>
        </p:nvSpPr>
        <p:spPr/>
        <p:txBody>
          <a:bodyPr>
            <a:normAutofit/>
          </a:bodyPr>
          <a:lstStyle/>
          <a:p>
            <a:r>
              <a:rPr lang="en-US" dirty="0"/>
              <a:t>3-Day death of Landlord or Tenant</a:t>
            </a:r>
          </a:p>
          <a:p>
            <a:pPr lvl="1"/>
            <a:r>
              <a:rPr lang="en-US" dirty="0"/>
              <a:t>Can serve 3-day for death of a landlord. – Estate ok, Trust questionable.</a:t>
            </a:r>
          </a:p>
          <a:p>
            <a:pPr lvl="2"/>
            <a:r>
              <a:rPr lang="en-US" dirty="0"/>
              <a:t>Have to wait until month ends if they paid rent.</a:t>
            </a:r>
          </a:p>
          <a:p>
            <a:pPr lvl="2"/>
            <a:r>
              <a:rPr lang="en-US" dirty="0"/>
              <a:t>Not favored method</a:t>
            </a:r>
          </a:p>
          <a:p>
            <a:pPr lvl="2"/>
            <a:r>
              <a:rPr lang="en-US" dirty="0"/>
              <a:t>Month-to-Month</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8116</TotalTime>
  <Words>1136</Words>
  <Application>Microsoft Office PowerPoint</Application>
  <PresentationFormat>On-screen Show (4:3)</PresentationFormat>
  <Paragraphs>115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Tw Cen MT</vt:lpstr>
      <vt:lpstr>Wingdings</vt:lpstr>
      <vt:lpstr>Wingdings 2</vt:lpstr>
      <vt:lpstr>Median</vt:lpstr>
      <vt:lpstr>Unlawful detainer and estate administration</vt:lpstr>
      <vt:lpstr>What Type of Estate do you have?</vt:lpstr>
      <vt:lpstr>What type of resident do you have?</vt:lpstr>
      <vt:lpstr>Eviction Overview (Set your Fiduciary’s Expectations)</vt:lpstr>
      <vt:lpstr>Trustee’s Duties</vt:lpstr>
      <vt:lpstr>Fiduciary Duties</vt:lpstr>
      <vt:lpstr>THE NOTICE</vt:lpstr>
      <vt:lpstr>THE NOTICE</vt:lpstr>
      <vt:lpstr>THE NOTICE</vt:lpstr>
      <vt:lpstr>THE NOTICE</vt:lpstr>
      <vt:lpstr>Personal Property Issues</vt:lpstr>
      <vt:lpstr>Personal Property Issues</vt:lpstr>
      <vt:lpstr>Standing/Power to obtain Possession</vt:lpstr>
      <vt:lpstr>Standing/Power to obtain Possession</vt:lpstr>
      <vt:lpstr>Standing/Power to obtain Possession</vt:lpstr>
      <vt:lpstr>Judgment</vt:lpstr>
      <vt:lpstr>Utilities</vt:lpstr>
      <vt:lpstr>Probate Code § 850</vt:lpstr>
      <vt:lpstr>Understanding Pre-judgment claim</vt:lpstr>
      <vt:lpstr>Defenses</vt:lpstr>
      <vt:lpstr>Duties of Owner/Landlord</vt:lpstr>
      <vt:lpstr>Small Estate</vt:lpstr>
      <vt:lpstr>Drafting</vt:lpstr>
      <vt:lpstr>Deposit</vt:lpstr>
    </vt:vector>
  </TitlesOfParts>
  <Compan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Rachelle Vande Pol</cp:lastModifiedBy>
  <cp:revision>735</cp:revision>
  <dcterms:created xsi:type="dcterms:W3CDTF">2019-02-25T23:59:12Z</dcterms:created>
  <dcterms:modified xsi:type="dcterms:W3CDTF">2019-03-07T21:57:01Z</dcterms:modified>
</cp:coreProperties>
</file>