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 bookmarkIdSeed="2">
  <p:sldMasterIdLst>
    <p:sldMasterId id="2147483648" r:id="rId1"/>
    <p:sldMasterId id="2147483657" r:id="rId2"/>
  </p:sldMasterIdLst>
  <p:notesMasterIdLst>
    <p:notesMasterId r:id="rId38"/>
  </p:notesMasterIdLst>
  <p:sldIdLst>
    <p:sldId id="256" r:id="rId3"/>
    <p:sldId id="406" r:id="rId4"/>
    <p:sldId id="400" r:id="rId5"/>
    <p:sldId id="258" r:id="rId6"/>
    <p:sldId id="257" r:id="rId7"/>
    <p:sldId id="266" r:id="rId8"/>
    <p:sldId id="264" r:id="rId9"/>
    <p:sldId id="260" r:id="rId10"/>
    <p:sldId id="340" r:id="rId11"/>
    <p:sldId id="267" r:id="rId12"/>
    <p:sldId id="437" r:id="rId13"/>
    <p:sldId id="268" r:id="rId14"/>
    <p:sldId id="269" r:id="rId15"/>
    <p:sldId id="394" r:id="rId16"/>
    <p:sldId id="273" r:id="rId17"/>
    <p:sldId id="274" r:id="rId18"/>
    <p:sldId id="396" r:id="rId19"/>
    <p:sldId id="276" r:id="rId20"/>
    <p:sldId id="277" r:id="rId21"/>
    <p:sldId id="278" r:id="rId22"/>
    <p:sldId id="281" r:id="rId23"/>
    <p:sldId id="410" r:id="rId24"/>
    <p:sldId id="417" r:id="rId25"/>
    <p:sldId id="411" r:id="rId26"/>
    <p:sldId id="418" r:id="rId27"/>
    <p:sldId id="412" r:id="rId28"/>
    <p:sldId id="419" r:id="rId29"/>
    <p:sldId id="413" r:id="rId30"/>
    <p:sldId id="420" r:id="rId31"/>
    <p:sldId id="421" r:id="rId32"/>
    <p:sldId id="428" r:id="rId33"/>
    <p:sldId id="422" r:id="rId34"/>
    <p:sldId id="429" r:id="rId35"/>
    <p:sldId id="423" r:id="rId36"/>
    <p:sldId id="339" r:id="rId37"/>
  </p:sldIdLst>
  <p:sldSz cx="12192000" cy="6858000"/>
  <p:notesSz cx="7010400" cy="92964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82C"/>
    <a:srgbClr val="0B2428"/>
    <a:srgbClr val="0922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0"/>
    <p:restoredTop sz="94717"/>
  </p:normalViewPr>
  <p:slideViewPr>
    <p:cSldViewPr snapToGrid="0" snapToObjects="1">
      <p:cViewPr varScale="1">
        <p:scale>
          <a:sx n="85" d="100"/>
          <a:sy n="85" d="100"/>
        </p:scale>
        <p:origin x="1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gs" Target="tags/tag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6920CF-5C10-4183-98BB-A15422481539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55F0FE-836F-4A7B-80A1-876DCDF3C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18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1D0F1F-BF0A-40BD-8BC6-3F7390774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875A7A-47A0-AB48-8EDE-1292B0255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420810" cy="2882478"/>
          </a:xfrm>
        </p:spPr>
        <p:txBody>
          <a:bodyPr anchor="ctr"/>
          <a:lstStyle>
            <a:lvl1pPr algn="l">
              <a:defRPr sz="6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A057B-53DF-F441-AEFE-C7DD22322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69197"/>
            <a:ext cx="5420810" cy="1655762"/>
          </a:xfrm>
        </p:spPr>
        <p:txBody>
          <a:bodyPr anchor="b">
            <a:normAutofit/>
          </a:bodyPr>
          <a:lstStyle>
            <a:lvl1pPr marL="0" indent="0" algn="l">
              <a:buNone/>
              <a:defRPr sz="3000" b="0" i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0F1CE5-18E2-41CB-BD49-A62612EE06AB}"/>
              </a:ext>
            </a:extLst>
          </p:cNvPr>
          <p:cNvSpPr txBox="1"/>
          <p:nvPr userDrawn="1"/>
        </p:nvSpPr>
        <p:spPr>
          <a:xfrm>
            <a:off x="1178560" y="215392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@)@!</a:t>
            </a:r>
          </a:p>
        </p:txBody>
      </p:sp>
    </p:spTree>
    <p:extLst>
      <p:ext uri="{BB962C8B-B14F-4D97-AF65-F5344CB8AC3E}">
        <p14:creationId xmlns:p14="http://schemas.microsoft.com/office/powerpoint/2010/main" val="32496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D6EC360-BF51-D948-9C51-7984E26FB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3B6BA7-17E4-3C4A-BABB-FFCA71E0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114"/>
            <a:ext cx="8884534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7847A-9DF5-2D45-9DAB-208E048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26511"/>
            <a:ext cx="4335684" cy="38504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6D41E-33CE-0947-AAC7-7E9C1440D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4081" y="2326511"/>
            <a:ext cx="4338653" cy="38504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197A5-08B8-4F1D-BA92-A862FF629CDA}"/>
              </a:ext>
            </a:extLst>
          </p:cNvPr>
          <p:cNvSpPr txBox="1"/>
          <p:nvPr userDrawn="1"/>
        </p:nvSpPr>
        <p:spPr>
          <a:xfrm>
            <a:off x="9932931" y="5336275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525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20824E7-813F-5243-A309-6834FED00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E79597A-B3C9-FF49-B59D-54C001EB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559" y="1549716"/>
            <a:ext cx="6979535" cy="3952232"/>
          </a:xfrm>
        </p:spPr>
        <p:txBody>
          <a:bodyPr anchor="t">
            <a:normAutofit/>
          </a:bodyPr>
          <a:lstStyle>
            <a:lvl1pPr algn="l">
              <a:defRPr sz="5000" b="1" i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5F725-B2D7-5047-A9E9-815D88AA0E56}"/>
              </a:ext>
            </a:extLst>
          </p:cNvPr>
          <p:cNvSpPr txBox="1"/>
          <p:nvPr userDrawn="1"/>
        </p:nvSpPr>
        <p:spPr>
          <a:xfrm>
            <a:off x="609597" y="838200"/>
            <a:ext cx="99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dirty="0">
                <a:solidFill>
                  <a:srgbClr val="BA8A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4255355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7">
            <a:extLst>
              <a:ext uri="{FF2B5EF4-FFF2-40B4-BE49-F238E27FC236}">
                <a16:creationId xmlns:a16="http://schemas.microsoft.com/office/drawing/2014/main" id="{858F5BF1-8276-7A4D-917C-840B11E656C5}"/>
              </a:ext>
            </a:extLst>
          </p:cNvPr>
          <p:cNvSpPr/>
          <p:nvPr userDrawn="1"/>
        </p:nvSpPr>
        <p:spPr>
          <a:xfrm>
            <a:off x="628003" y="6176963"/>
            <a:ext cx="2139696" cy="4785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068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1B83D37-5C96-5C46-9310-61FE2569E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06E389-54EB-4045-A9BA-AC6C50B55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112"/>
            <a:ext cx="8884534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FA66B-891B-EA42-83EE-F60DCD800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511"/>
            <a:ext cx="8884534" cy="3850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613E37-FF56-462E-AAF9-3E10AD4F6E98}"/>
              </a:ext>
            </a:extLst>
          </p:cNvPr>
          <p:cNvSpPr txBox="1"/>
          <p:nvPr userDrawn="1"/>
        </p:nvSpPr>
        <p:spPr>
          <a:xfrm>
            <a:off x="9932931" y="5336275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553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74B27CC-91E4-814A-BED6-5856B0D1B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2C8DDB-F7F1-CD4A-A0D9-8F58311AA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1004"/>
            <a:ext cx="6691694" cy="2852737"/>
          </a:xfrm>
        </p:spPr>
        <p:txBody>
          <a:bodyPr anchor="ctr">
            <a:normAutofit/>
          </a:bodyPr>
          <a:lstStyle>
            <a:lvl1pPr>
              <a:defRPr sz="5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1BA98-8A64-0541-A838-5EA646F79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0729"/>
            <a:ext cx="6691694" cy="1500187"/>
          </a:xfrm>
        </p:spPr>
        <p:txBody>
          <a:bodyPr anchor="ctr"/>
          <a:lstStyle>
            <a:lvl1pPr marL="0" indent="0">
              <a:buNone/>
              <a:defRPr sz="2400" i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8CAB92-455D-7F8A-2741-168A505FD71A}"/>
              </a:ext>
            </a:extLst>
          </p:cNvPr>
          <p:cNvSpPr txBox="1"/>
          <p:nvPr userDrawn="1"/>
        </p:nvSpPr>
        <p:spPr>
          <a:xfrm>
            <a:off x="9932931" y="274748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0980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9D6EC360-BF51-D948-9C51-7984E26FB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3B6BA7-17E4-3C4A-BABB-FFCA71E0F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114"/>
            <a:ext cx="8884534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7847A-9DF5-2D45-9DAB-208E0481F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26511"/>
            <a:ext cx="4335684" cy="3850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6D41E-33CE-0947-AAC7-7E9C1440D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84081" y="2326511"/>
            <a:ext cx="4338653" cy="3850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197A5-08B8-4F1D-BA92-A862FF629CDA}"/>
              </a:ext>
            </a:extLst>
          </p:cNvPr>
          <p:cNvSpPr txBox="1"/>
          <p:nvPr userDrawn="1"/>
        </p:nvSpPr>
        <p:spPr>
          <a:xfrm>
            <a:off x="9932931" y="5336275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02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20824E7-813F-5243-A309-6834FED00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E79597A-B3C9-FF49-B59D-54C001EB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559" y="1549716"/>
            <a:ext cx="6979535" cy="3952232"/>
          </a:xfrm>
        </p:spPr>
        <p:txBody>
          <a:bodyPr anchor="t">
            <a:normAutofit/>
          </a:bodyPr>
          <a:lstStyle>
            <a:lvl1pPr algn="l">
              <a:defRPr sz="5000" b="1" i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5F725-B2D7-5047-A9E9-815D88AA0E56}"/>
              </a:ext>
            </a:extLst>
          </p:cNvPr>
          <p:cNvSpPr txBox="1"/>
          <p:nvPr userDrawn="1"/>
        </p:nvSpPr>
        <p:spPr>
          <a:xfrm>
            <a:off x="609597" y="838200"/>
            <a:ext cx="99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>
                <a:solidFill>
                  <a:srgbClr val="BA8A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852E38-DCBC-FE76-4BDA-8830F7754283}"/>
              </a:ext>
            </a:extLst>
          </p:cNvPr>
          <p:cNvSpPr txBox="1"/>
          <p:nvPr userDrawn="1"/>
        </p:nvSpPr>
        <p:spPr>
          <a:xfrm>
            <a:off x="10052304" y="238035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210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7">
            <a:extLst>
              <a:ext uri="{FF2B5EF4-FFF2-40B4-BE49-F238E27FC236}">
                <a16:creationId xmlns:a16="http://schemas.microsoft.com/office/drawing/2014/main" id="{858F5BF1-8276-7A4D-917C-840B11E656C5}"/>
              </a:ext>
            </a:extLst>
          </p:cNvPr>
          <p:cNvSpPr/>
          <p:nvPr userDrawn="1"/>
        </p:nvSpPr>
        <p:spPr>
          <a:xfrm>
            <a:off x="628003" y="6176963"/>
            <a:ext cx="2139696" cy="47853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4484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1D0F1F-BF0A-40BD-8BC6-3F7390774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875A7A-47A0-AB48-8EDE-1292B0255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420810" cy="2882478"/>
          </a:xfrm>
        </p:spPr>
        <p:txBody>
          <a:bodyPr anchor="ctr"/>
          <a:lstStyle>
            <a:lvl1pPr algn="l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A057B-53DF-F441-AEFE-C7DD22322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69197"/>
            <a:ext cx="5420810" cy="1655762"/>
          </a:xfrm>
        </p:spPr>
        <p:txBody>
          <a:bodyPr anchor="b">
            <a:normAutofit/>
          </a:bodyPr>
          <a:lstStyle>
            <a:lvl1pPr marL="0" indent="0" algn="l">
              <a:buNone/>
              <a:defRPr sz="3000" b="0" i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0F1CE5-18E2-41CB-BD49-A62612EE06AB}"/>
              </a:ext>
            </a:extLst>
          </p:cNvPr>
          <p:cNvSpPr txBox="1"/>
          <p:nvPr userDrawn="1"/>
        </p:nvSpPr>
        <p:spPr>
          <a:xfrm>
            <a:off x="1178560" y="215392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@)@!</a:t>
            </a:r>
          </a:p>
        </p:txBody>
      </p:sp>
    </p:spTree>
    <p:extLst>
      <p:ext uri="{BB962C8B-B14F-4D97-AF65-F5344CB8AC3E}">
        <p14:creationId xmlns:p14="http://schemas.microsoft.com/office/powerpoint/2010/main" val="1138339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1B83D37-5C96-5C46-9310-61FE2569E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06E389-54EB-4045-A9BA-AC6C50B55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112"/>
            <a:ext cx="8884534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FA66B-891B-EA42-83EE-F60DCD800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6511"/>
            <a:ext cx="8884534" cy="38504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613E37-FF56-462E-AAF9-3E10AD4F6E98}"/>
              </a:ext>
            </a:extLst>
          </p:cNvPr>
          <p:cNvSpPr txBox="1"/>
          <p:nvPr userDrawn="1"/>
        </p:nvSpPr>
        <p:spPr>
          <a:xfrm>
            <a:off x="9932931" y="5336275"/>
            <a:ext cx="2139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     2025</a:t>
            </a:r>
            <a:endParaRPr lang="en-US" sz="2400" b="1" dirty="0">
              <a:solidFill>
                <a:srgbClr val="EAC09B"/>
              </a:solidFill>
              <a:latin typeface="+mj-lt"/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     Recent</a:t>
            </a:r>
            <a:b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</a:br>
            <a:r>
              <a:rPr lang="en-US" sz="2400" b="0" i="0" dirty="0">
                <a:solidFill>
                  <a:schemeClr val="bg1"/>
                </a:solidFill>
                <a:effectLst/>
                <a:latin typeface="+mj-lt"/>
              </a:rPr>
              <a:t>Developments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0705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E74B27CC-91E4-814A-BED6-5856B0D1B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2C8DDB-F7F1-CD4A-A0D9-8F58311AA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131004"/>
            <a:ext cx="6691694" cy="2852737"/>
          </a:xfrm>
        </p:spPr>
        <p:txBody>
          <a:bodyPr anchor="ctr">
            <a:normAutofit/>
          </a:bodyPr>
          <a:lstStyle>
            <a:lvl1pPr>
              <a:defRPr sz="5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1BA98-8A64-0541-A838-5EA646F79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10729"/>
            <a:ext cx="6691694" cy="1500187"/>
          </a:xfrm>
        </p:spPr>
        <p:txBody>
          <a:bodyPr anchor="ctr"/>
          <a:lstStyle>
            <a:lvl1pPr marL="0" indent="0">
              <a:buNone/>
              <a:defRPr sz="2400" i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EAF670-A92B-93A3-D671-0C9F83AF6C21}"/>
              </a:ext>
            </a:extLst>
          </p:cNvPr>
          <p:cNvSpPr txBox="1"/>
          <p:nvPr userDrawn="1"/>
        </p:nvSpPr>
        <p:spPr>
          <a:xfrm>
            <a:off x="9747250" y="3429000"/>
            <a:ext cx="23050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2025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Recent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+mj-lt"/>
              </a:rPr>
              <a:t>Developments</a:t>
            </a:r>
          </a:p>
        </p:txBody>
      </p:sp>
    </p:spTree>
    <p:extLst>
      <p:ext uri="{BB962C8B-B14F-4D97-AF65-F5344CB8AC3E}">
        <p14:creationId xmlns:p14="http://schemas.microsoft.com/office/powerpoint/2010/main" val="238800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5F71A-E024-DB48-8B15-CEAC9452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C1760-04F6-E844-9BCE-F61321BD7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174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85F71A-E024-DB48-8B15-CEAC9452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C1760-04F6-E844-9BCE-F61321BD7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473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581DC-5B23-D340-9001-00FD96F53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66309" y="546522"/>
            <a:ext cx="7315200" cy="2882478"/>
          </a:xfrm>
        </p:spPr>
        <p:txBody>
          <a:bodyPr>
            <a:normAutofit fontScale="90000"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2025 Update and View of 2026:</a:t>
            </a:r>
            <a:b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b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Among the Backdrop of a Big, Beautiful Bill and a Government Shutdown</a:t>
            </a:r>
            <a:br>
              <a:rPr lang="en-US" sz="3200" dirty="0"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br>
              <a:rPr lang="en-US" sz="3200" b="1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sz="3200" b="1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2025 ANNUAL UPDATE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F47BD0-C024-F2A0-B4FD-461B9B55E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6200" y="2362369"/>
            <a:ext cx="6988809" cy="3936832"/>
          </a:xfrm>
        </p:spPr>
        <p:txBody>
          <a:bodyPr>
            <a:normAutofit/>
          </a:bodyPr>
          <a:lstStyle/>
          <a:p>
            <a:pPr algn="ctr"/>
            <a:r>
              <a:rPr lang="en-US" sz="2400" b="1" i="0" dirty="0">
                <a:solidFill>
                  <a:schemeClr val="tx1"/>
                </a:solidFill>
                <a:latin typeface="Bookman Old Style" panose="02050604050505020204" pitchFamily="18" charset="0"/>
              </a:rPr>
              <a:t>STANISLAUS ESTATE PLANNING COUNCIL</a:t>
            </a:r>
          </a:p>
          <a:p>
            <a:pPr algn="ctr"/>
            <a:endParaRPr lang="en-US" sz="2400" i="0" dirty="0">
              <a:solidFill>
                <a:schemeClr val="tx1"/>
              </a:solidFill>
            </a:endParaRPr>
          </a:p>
          <a:p>
            <a:pPr marL="0" marR="0" algn="ctr">
              <a:spcAft>
                <a:spcPct val="0"/>
              </a:spcAft>
            </a:pPr>
            <a:r>
              <a:rPr lang="en-US" sz="16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Presented By:</a:t>
            </a:r>
          </a:p>
          <a:p>
            <a:pPr algn="ctr">
              <a:spcAft>
                <a:spcPct val="0"/>
              </a:spcAft>
            </a:pPr>
            <a:r>
              <a:rPr lang="en-US" sz="1600" b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Erin A. Norcia, Esq. – Danville, CA</a:t>
            </a:r>
            <a:endParaRPr lang="en-US" sz="1600" b="1" dirty="0">
              <a:effectLst/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pPr marL="0" marR="0" algn="ctr">
              <a:spcAft>
                <a:spcPct val="0"/>
              </a:spcAft>
            </a:pPr>
            <a:r>
              <a:rPr lang="en-US" sz="16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Steven P. Braccini, Esq. – Menlo Park, CA &amp; San Francisco, CA</a:t>
            </a:r>
          </a:p>
          <a:p>
            <a:pPr marL="0" marR="0" algn="ctr">
              <a:spcAft>
                <a:spcPct val="0"/>
              </a:spcAft>
            </a:pPr>
            <a:r>
              <a:rPr lang="en-US" sz="16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John W. Prokey, Esq. – San Jose, CA &amp; Modesto, CA</a:t>
            </a:r>
            <a:endParaRPr lang="en-US" sz="2400" i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6ED1E5-76CC-4152-92FB-94A18F7DEB90}"/>
              </a:ext>
            </a:extLst>
          </p:cNvPr>
          <p:cNvSpPr txBox="1"/>
          <p:nvPr/>
        </p:nvSpPr>
        <p:spPr>
          <a:xfrm>
            <a:off x="1216259" y="2921168"/>
            <a:ext cx="203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rgbClr val="EAC09B"/>
                </a:solidFill>
                <a:latin typeface="+mj-lt"/>
              </a:rPr>
              <a:t>2025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5015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1130300"/>
            <a:ext cx="814705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22262B-87EE-438F-81BA-2DAE4F411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250" y="2350435"/>
            <a:ext cx="8480592" cy="4896852"/>
          </a:xfrm>
        </p:spPr>
        <p:txBody>
          <a:bodyPr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An Order Suspending The Powers Of A Trustee Is Confirmed As Non-Appealable. [SPB]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YOUNG V. HARTFORD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(2024) 106 Cal.App.5th 730 (November 12, 2024)</a:t>
            </a:r>
          </a:p>
        </p:txBody>
      </p:sp>
    </p:spTree>
    <p:extLst>
      <p:ext uri="{BB962C8B-B14F-4D97-AF65-F5344CB8AC3E}">
        <p14:creationId xmlns:p14="http://schemas.microsoft.com/office/powerpoint/2010/main" val="27899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5E66E-94A7-E2F1-B810-99399E685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0E977BA-167B-8DC5-D99B-B534DCE8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703263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14D13-BBBC-196C-0830-EB5CD60A4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9274"/>
            <a:ext cx="8885238" cy="4848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Marital Deduction Planning Proves to be Temperamental. [JWP]</a:t>
            </a:r>
          </a:p>
          <a:p>
            <a:pPr marL="0" indent="0">
              <a:buNone/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nn-NO" sz="24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ESTATE OF MARTIN W. GRIFFIN ET AL. V. COMMISSIONER </a:t>
            </a:r>
            <a:r>
              <a:rPr lang="nn-NO" sz="2400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[2025] T.C. Memo. 2025-47 [May 20, 2025]</a:t>
            </a:r>
            <a:endParaRPr lang="en-US" sz="2400" dirty="0">
              <a:solidFill>
                <a:srgbClr val="10282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93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110" y="626645"/>
            <a:ext cx="811079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2950" y="1214006"/>
            <a:ext cx="8251992" cy="5281863"/>
          </a:xfr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A Court’s Duty Is To Ascertain And, If Possible, Give Effect To Settlor Intent…Except Where Prohibited By Law Or Opposed To Public Policy. [EAN]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GODOY V. LINZNER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(2024) 106 Cal.App.5th 765 [November 11, 2024]</a:t>
            </a:r>
            <a:endParaRPr lang="en-US" i="0" dirty="0">
              <a:solidFill>
                <a:srgbClr val="1B3036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2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1946" y="1812609"/>
            <a:ext cx="9125953" cy="4469731"/>
          </a:xfrm>
        </p:spPr>
        <p:txBody>
          <a:bodyPr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11. Attorney’s Fees Awardable For A Frivolous Anti-SLAPP Motion.  [SPB]</a:t>
            </a: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4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Littlefield v. Littlefield </a:t>
            </a: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(2024) 106 Cal.App.5th 815 [December 4, 2024]</a:t>
            </a:r>
          </a:p>
        </p:txBody>
      </p:sp>
    </p:spTree>
    <p:extLst>
      <p:ext uri="{BB962C8B-B14F-4D97-AF65-F5344CB8AC3E}">
        <p14:creationId xmlns:p14="http://schemas.microsoft.com/office/powerpoint/2010/main" val="92681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1130300"/>
            <a:ext cx="810895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877" y="1868116"/>
            <a:ext cx="8444497" cy="419902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Is it One, Beautiful or Big? Key Provisions of The One Big Beautiful Bill Act (OBBBA). [JWP]</a:t>
            </a:r>
          </a:p>
          <a:p>
            <a:pPr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10282C"/>
              </a:solidFill>
              <a:effectLst/>
              <a:uLnTx/>
              <a:uFillTx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H.R.1 ONE BIG BEAUTIFUL BILL ACT [July 4, 2025]</a:t>
            </a:r>
            <a:endParaRPr kumimoji="0" lang="en-US" i="0" u="none" strike="noStrike" kern="1200" cap="none" spc="0" normalizeH="0" baseline="0" noProof="0" dirty="0">
              <a:ln>
                <a:noFill/>
              </a:ln>
              <a:solidFill>
                <a:srgbClr val="10282C"/>
              </a:solidFill>
              <a:effectLst/>
              <a:uLnTx/>
              <a:uFillTx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234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13021"/>
            <a:ext cx="8750968" cy="4944979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13. SB 1106 (Rubio) The Kasem-Nichols-Rooney Law. [EAN]</a:t>
            </a:r>
          </a:p>
          <a:p>
            <a:pPr marL="0" indent="0">
              <a:spcBef>
                <a:spcPct val="0"/>
              </a:spcBef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6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6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i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Status: 09/22/24 Chaptered – Secretary of State – Chapter 455 Statutes of 2024</a:t>
            </a:r>
            <a:endParaRPr lang="en-US" sz="3200" i="1" dirty="0"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6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918" y="536575"/>
            <a:ext cx="8231282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864" y="615914"/>
            <a:ext cx="8709191" cy="5472545"/>
          </a:xfrm>
        </p:spPr>
        <p:txBody>
          <a:bodyPr anchor="ctr">
            <a:noAutofit/>
          </a:bodyPr>
          <a:lstStyle/>
          <a:p>
            <a:pPr>
              <a:defRPr/>
            </a:pPr>
            <a:endParaRPr lang="en-US" sz="3000" b="1" i="0" dirty="0">
              <a:solidFill>
                <a:srgbClr val="1B3036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Even Though A Prevailing Defendant In A Financial Elder Abuse Case Cannot Recover Attorney’s Fees Under The Elder Abuse Statutes, Nothing Prohibits A Prevailing Defendant From Recovering Attorney’s Fees For “Cost of Proof” Under Code Of Civil Procedure Section 2033.420.  [SPB]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GAMO V. MERRELL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113 Cal.App.5th 656 [August 14, 2025]</a:t>
            </a:r>
            <a:endParaRPr lang="en-US" sz="1700" i="0" dirty="0"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1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147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1127" y="1886418"/>
            <a:ext cx="8557260" cy="4461162"/>
          </a:xfrm>
        </p:spPr>
        <p:txBody>
          <a:bodyPr>
            <a:normAutofit/>
          </a:bodyPr>
          <a:lstStyle/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15. Of Trusts and 1031 Exchanges – Holding for Investment. [JWP]</a:t>
            </a: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PLR 202450005 </a:t>
            </a:r>
            <a:r>
              <a:rPr lang="en-US" sz="2400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[2024] [December 17, 2024]</a:t>
            </a:r>
          </a:p>
        </p:txBody>
      </p:sp>
    </p:spTree>
    <p:extLst>
      <p:ext uri="{BB962C8B-B14F-4D97-AF65-F5344CB8AC3E}">
        <p14:creationId xmlns:p14="http://schemas.microsoft.com/office/powerpoint/2010/main" val="20845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1130300"/>
            <a:ext cx="813435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249" y="2212143"/>
            <a:ext cx="8444497" cy="419902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16. Are You My Friend? [EAN]</a:t>
            </a:r>
          </a:p>
          <a:p>
            <a:pPr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10282C"/>
              </a:solidFill>
              <a:effectLst/>
              <a:uLnTx/>
              <a:uFillTx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10282C"/>
              </a:solidFill>
              <a:effectLst/>
              <a:uLnTx/>
              <a:uFillTx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b="1" i="0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CONSERVATORSHIP OF ANNE S. </a:t>
            </a:r>
            <a:r>
              <a:rPr lang="en-US" sz="2400" i="0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(2025) 112 Cal.App.5th 1021 [July 10, 2025]</a:t>
            </a:r>
          </a:p>
        </p:txBody>
      </p:sp>
    </p:spTree>
    <p:extLst>
      <p:ext uri="{BB962C8B-B14F-4D97-AF65-F5344CB8AC3E}">
        <p14:creationId xmlns:p14="http://schemas.microsoft.com/office/powerpoint/2010/main" val="284372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9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1500" y="1995056"/>
            <a:ext cx="8987949" cy="4461162"/>
          </a:xfrm>
        </p:spPr>
        <p:txBody>
          <a:bodyPr>
            <a:normAutofit/>
          </a:bodyPr>
          <a:lstStyle/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17. The “Harmless Error” Doctrine Does Not Apply To Revocation Of Wills In California. [SPB]</a:t>
            </a: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ESTATE OF BOYAJIAN </a:t>
            </a:r>
            <a:r>
              <a:rPr lang="en-US" sz="2400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(2025) 112 Cal.App.5th 843 [July 3, 2025]</a:t>
            </a:r>
          </a:p>
        </p:txBody>
      </p:sp>
    </p:spTree>
    <p:extLst>
      <p:ext uri="{BB962C8B-B14F-4D97-AF65-F5344CB8AC3E}">
        <p14:creationId xmlns:p14="http://schemas.microsoft.com/office/powerpoint/2010/main" val="99909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356CA-47A3-E9A4-2F08-6E8F86BD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b="1" u="none" strike="noStrike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A. Revenue Procedure 2025-32 – 2026 Inflation Adjustments [JWP]</a:t>
            </a:r>
            <a:br>
              <a:rPr lang="en-US" sz="3000" b="1" u="none" strike="noStrike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n-US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852D1-7715-0D6B-9ACD-9691CEB90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563" y="2153674"/>
            <a:ext cx="8884534" cy="4704325"/>
          </a:xfrm>
        </p:spPr>
        <p:txBody>
          <a:bodyPr>
            <a:normAutofit fontScale="85000" lnSpcReduction="10000"/>
          </a:bodyPr>
          <a:lstStyle/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 err="1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	Applicable Exclusion Amount: $15,000,000 	(+$1,010,000), $30,000,000 (+$2,020,000) for a 	married couple. This is technically not an inflation 	adjustment, the Big Beautiful Bill sets the amount at 	$15 million with inflation adjustments beginning in 	2027.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ii.	Annual Exclusion Amount: $19,000 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iii.	Gifts to Non-US Citizen Spouse: $194,000 (+$4,000)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iv.	Section 2032A Special Use: $1,460,000 (+$40,000)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v.	Section 6166 2-Percent Portion: $1,940,000 (+$40,000) 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vi.	Section 6039F (Form 3520) Gifts from Foreign 	Persons Exceed: $20,573 (+$457)</a:t>
            </a:r>
          </a:p>
          <a:p>
            <a:pPr marL="9144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effectLst/>
                <a:latin typeface="Bookman Old Style" panose="020506040505050202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vii.	Trusts and Estates Highest Income Tax Bracket: 	$16,000 (+$350)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02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256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975017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18.	Annuity Payments from GRATs Found to NOT Be Purchases under Section 16(b) of the Securities and Exchange Act of 1934. [JWP]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NOSIRRAH MANAGEMENT, LLC V. AUTOZONE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[2025] WL 1104984 (W.D. Tenn.  [April 14,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55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19. AB 2016 (Maienschein) Decedents’ estates. [EAN]</a:t>
            </a:r>
          </a:p>
          <a:p>
            <a:pPr marL="0" indent="0">
              <a:buNone/>
              <a:defRPr/>
            </a:pPr>
            <a:endParaRPr lang="de-DE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i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Status: 09/21/24 Chaptered – Secretary of State – Chapter 331 Statutes of 2024</a:t>
            </a:r>
          </a:p>
        </p:txBody>
      </p:sp>
    </p:spTree>
    <p:extLst>
      <p:ext uri="{BB962C8B-B14F-4D97-AF65-F5344CB8AC3E}">
        <p14:creationId xmlns:p14="http://schemas.microsoft.com/office/powerpoint/2010/main" val="45892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C9984-CF48-EE30-3D77-B13AE1E2B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C24DD6-38A4-36E3-A87F-7968B0CA0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383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17878-5C3D-9253-72C5-8F5AC35EAB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20. A Trustee Of A Testamentary Trust Has Standing To Petition To Compel Distribution Of An Estate. [SPB]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ESTATE OF TARLOW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109 Cal.App.5th 124 [February 20,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9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6B2B2-524B-DF7D-867C-0B532563A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3F7C94C-B2AB-9436-F04D-35839EFF3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C8EDA-6126-BC1C-707A-C0C743AE7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21.	Whose Income Is It Anyway? To Answer that Question, Court Holds that Trust it a Grantor Trust with Respect to Husband. [JWP]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SCENIC TRUST V. COMMISSIONER </a:t>
            </a:r>
            <a:r>
              <a:rPr lang="en-US" sz="2400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[2024] T.C. Memo. 2024-85 [September 5, 2024]</a:t>
            </a:r>
          </a:p>
        </p:txBody>
      </p:sp>
    </p:spTree>
    <p:extLst>
      <p:ext uri="{BB962C8B-B14F-4D97-AF65-F5344CB8AC3E}">
        <p14:creationId xmlns:p14="http://schemas.microsoft.com/office/powerpoint/2010/main" val="429372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ACE3E-B95E-EC5E-DC02-D88579C14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5D9FEF0-2E00-E796-E942-80DF82D03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383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9F1BB-BE83-E85A-1D72-E30588D27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2111802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22. SB 1127 (Niello) Trust termination. [EAN]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Status: 7/02/24 Chaptered – Secretary of State – Chapter 76 Statutes of 2024</a:t>
            </a:r>
            <a:endParaRPr lang="en-US" sz="180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46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FD9F8-939E-7C5F-6B66-17BAD56F9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36C4950-0ABA-9B4F-D466-8D74B0ACA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FB07A-4E59-0D84-7495-46E0FB5C7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23. Terminating Sanctions Are Appropriate Following A Pattern Of No Less Than Eight Discovery Motions.  [SPB]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ATLAS V. DAVIDYAN </a:t>
            </a:r>
            <a:r>
              <a:rPr lang="en-US" sz="2400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113 Cal.App.5th 1086 [August 29, 2025]</a:t>
            </a:r>
          </a:p>
        </p:txBody>
      </p:sp>
    </p:spTree>
    <p:extLst>
      <p:ext uri="{BB962C8B-B14F-4D97-AF65-F5344CB8AC3E}">
        <p14:creationId xmlns:p14="http://schemas.microsoft.com/office/powerpoint/2010/main" val="328905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BD2CE-FF70-11AB-AD72-DAF42FB7E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A99C775-96A8-297C-3F4E-33946F423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256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B2F83-C040-CD35-DB85-36DFF29B2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24. Tax Court allows Tax Affecting for Only the Third Time and Applies the Delaware Chancery Method in a Salacious Case. [JWP]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it-IT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PIERCE V. COMMISSIONER </a:t>
            </a:r>
            <a:r>
              <a:rPr lang="it-IT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[2025] T.C. Memo. 2025-29 [April 8,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3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F1D73-90AD-3B0E-3067-F99A52AB2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4942DBE-AE6F-6A06-E61B-098468CA7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75126-BEFE-8810-9EF2-4F4DA0144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25. Conflict Checks: Be Careful With Prospective Clients. [EAN]</a:t>
            </a: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b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WINTER V. MENLO </a:t>
            </a: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110 Cal.App.5th 299 [April 2, 2025; rehearing denied April 23, 2025, review denied June 25, 2025]</a:t>
            </a:r>
          </a:p>
        </p:txBody>
      </p:sp>
    </p:spTree>
    <p:extLst>
      <p:ext uri="{BB962C8B-B14F-4D97-AF65-F5344CB8AC3E}">
        <p14:creationId xmlns:p14="http://schemas.microsoft.com/office/powerpoint/2010/main" val="418628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0D539-1B68-6D53-DDD7-1178200CB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471746-7AB2-72BC-9D95-45311603D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39" y="756151"/>
            <a:ext cx="8288087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B1CF25-35B3-0AAE-CA4A-914E1871F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26. Enough To State A Claim For Dependent Adult Abuse Under The Elder Abuse Act. [SPB]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DOE V. KACHRU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115 Cal.App.5th 175 [October 13,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8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25DE72-E022-B0E6-7E9F-C771611D5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83E47B9-F24A-F056-D64E-759F98C3A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34A8B-BB58-D81B-B161-5F484DC790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27. Reasonable Cause Saves Charitable Deductions, But Gross Valuation Misstatement Bites. [JWP]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WT ART PARTNERSHIP LP V. COMMISSIONER </a:t>
            </a:r>
            <a:r>
              <a:rPr lang="en-US" sz="2400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[2025] T.C. Memo. 2025-30 [April 10, 2025]</a:t>
            </a:r>
          </a:p>
        </p:txBody>
      </p:sp>
    </p:spTree>
    <p:extLst>
      <p:ext uri="{BB962C8B-B14F-4D97-AF65-F5344CB8AC3E}">
        <p14:creationId xmlns:p14="http://schemas.microsoft.com/office/powerpoint/2010/main" val="390937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6A3B2B4-F7B8-4DDD-B180-BF155AEF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703263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0767344-19A2-7946-D277-0548850B1055}"/>
              </a:ext>
            </a:extLst>
          </p:cNvPr>
          <p:cNvSpPr txBox="1">
            <a:spLocks/>
          </p:cNvSpPr>
          <p:nvPr/>
        </p:nvSpPr>
        <p:spPr>
          <a:xfrm>
            <a:off x="839542" y="1731594"/>
            <a:ext cx="7923530" cy="4754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3036"/>
                </a:solidFill>
                <a:effectLst/>
                <a:uLnTx/>
                <a:uFillTx/>
                <a:latin typeface="Bookman Old Style" panose="02050604050505020204" pitchFamily="18" charset="0"/>
                <a:ea typeface="Times New Roman" panose="02020603050405020304" pitchFamily="18" charset="0"/>
                <a:cs typeface="Arial"/>
              </a:rPr>
              <a:t>Selected </a:t>
            </a:r>
            <a:r>
              <a:rPr lang="en-US" sz="2000" dirty="0">
                <a:solidFill>
                  <a:srgbClr val="1B3036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Arial"/>
              </a:rPr>
              <a:t>authorities and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3036"/>
                </a:solidFill>
                <a:effectLst/>
                <a:uLnTx/>
                <a:uFillTx/>
                <a:latin typeface="Bookman Old Style" panose="02050604050505020204" pitchFamily="18" charset="0"/>
                <a:ea typeface="Times New Roman" panose="02020603050405020304" pitchFamily="18" charset="0"/>
                <a:cs typeface="Arial"/>
              </a:rPr>
              <a:t>cases of interest to trust and estate attorneys published between </a:t>
            </a:r>
            <a:r>
              <a:rPr lang="en-US" sz="2000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November 12, 2024 and November 3,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B3036"/>
                </a:solidFill>
                <a:effectLst/>
                <a:uLnTx/>
                <a:uFillTx/>
                <a:latin typeface="Bookman Old Style" panose="02050604050505020204" pitchFamily="18" charset="0"/>
                <a:ea typeface="Times New Roman" panose="02020603050405020304" pitchFamily="18" charset="0"/>
                <a:cs typeface="Arial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ct val="0"/>
              </a:spcAft>
              <a:buFont typeface="Arial" panose="020B0604020202020204" pitchFamily="34" charset="0"/>
              <a:buNone/>
              <a:defRPr/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000" b="1" i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Estate Of Duke </a:t>
            </a: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Applies To Trusts, And Does Not Trigger No-Contest Clause, Even If Reformation Petition Is Meritless. [EAN]</a:t>
            </a:r>
          </a:p>
          <a:p>
            <a:pPr marL="0" indent="0"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en-US" sz="2400" b="1" dirty="0"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ct val="0"/>
              </a:spcAft>
              <a:buFont typeface="Arial" panose="020B0604020202020204" pitchFamily="34" charset="0"/>
              <a:buNone/>
              <a:defRPr/>
            </a:pPr>
            <a:r>
              <a:rPr lang="en-US" sz="2400" b="1" dirty="0"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PACKARD V. PACKARD </a:t>
            </a:r>
            <a:r>
              <a:rPr lang="en-US" sz="2400" dirty="0"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(2025) 108 Cal.App.5th 1284 [February 24, 2025]</a:t>
            </a:r>
          </a:p>
        </p:txBody>
      </p:sp>
    </p:spTree>
    <p:extLst>
      <p:ext uri="{BB962C8B-B14F-4D97-AF65-F5344CB8AC3E}">
        <p14:creationId xmlns:p14="http://schemas.microsoft.com/office/powerpoint/2010/main" val="34663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A08A7-11F8-642A-ECD9-AF889BC1C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4473AFF-179B-B912-5E54-D2B1E230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764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CD62C-1E30-3F49-26EB-89E04416E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288087" cy="5225884"/>
          </a:xfrm>
        </p:spPr>
        <p:txBody>
          <a:bodyPr anchor="t">
            <a:no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28. SB 1002 (</a:t>
            </a:r>
            <a:r>
              <a:rPr lang="en-US" sz="3000" b="1" i="0" dirty="0" err="1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Blakespear</a:t>
            </a: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) Firearms: prohibited persons. [EAN]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Status: 09/24/24 Chaptered – Secretary of State – Chapter 526 Statutes of 2024</a:t>
            </a:r>
          </a:p>
        </p:txBody>
      </p:sp>
    </p:spTree>
    <p:extLst>
      <p:ext uri="{BB962C8B-B14F-4D97-AF65-F5344CB8AC3E}">
        <p14:creationId xmlns:p14="http://schemas.microsoft.com/office/powerpoint/2010/main" val="93750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CE1DA-219D-2579-9E30-214F7793E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B14E4FD-FBE0-0789-C930-AECF86343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9DC54-6D57-FE3A-C409-9DA68181F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29. In A “LPS” Conservatorship, The Court Has The Initial Duty To Set Placement. [SPB]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CONSERVATORSHIP OF A.J. </a:t>
            </a:r>
            <a:r>
              <a:rPr lang="en-US" sz="2400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109 Cal. App. 5th 728 [March 13, 2025]</a:t>
            </a:r>
          </a:p>
        </p:txBody>
      </p:sp>
    </p:spTree>
    <p:extLst>
      <p:ext uri="{BB962C8B-B14F-4D97-AF65-F5344CB8AC3E}">
        <p14:creationId xmlns:p14="http://schemas.microsoft.com/office/powerpoint/2010/main" val="192191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6AF90-FAA0-B328-12FD-042F9A0A5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FD03938-EA53-EAEF-1A25-975E9B9E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39" y="756151"/>
            <a:ext cx="8288087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A0CC6-E750-7CEA-05CD-3E82B05AB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288087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 Of Payments at Death, Marital Agreements, and the Estate Tax Deduction for Claims Against the Estate. [JWP]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ESTATE OF RICHARD D. SPIZZIRRI V. COMMISSIONER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[11th Cir. 2025, Affirmed in part] T.C. Memo. 2023-25 [May 19,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778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1BAC7-7DD0-5728-90B0-2EEF9E29E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905154AA-81F5-0459-5CA3-F39F1CE25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47ED-908D-3632-F087-8F341D0D3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3889"/>
            <a:ext cx="8557260" cy="4614111"/>
          </a:xfrm>
        </p:spPr>
        <p:txBody>
          <a:bodyPr>
            <a:normAutofit/>
          </a:bodyPr>
          <a:lstStyle/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31. AB 2505 (Gabriel) Attorneys: pro bono legal services. [EAN]</a:t>
            </a:r>
          </a:p>
          <a:p>
            <a:pPr marL="0" marR="0" lvl="0" indent="0"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2400" i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Status: 09/27/24 Chaptered – Secretary of State – Chapter 719 Statutes of 2024</a:t>
            </a:r>
          </a:p>
        </p:txBody>
      </p:sp>
    </p:spTree>
    <p:extLst>
      <p:ext uri="{BB962C8B-B14F-4D97-AF65-F5344CB8AC3E}">
        <p14:creationId xmlns:p14="http://schemas.microsoft.com/office/powerpoint/2010/main" val="246508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D3A69-4593-7781-4A09-8467E69B3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FD407E0-5FAB-8A60-CA08-56B388D2A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840" y="756151"/>
            <a:ext cx="812566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09AA62-7881-9414-F039-72296837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6840" y="1632117"/>
            <a:ext cx="8386264" cy="5225884"/>
          </a:xfrm>
        </p:spPr>
        <p:txBody>
          <a:bodyPr anchor="t">
            <a:noAutofit/>
          </a:bodyPr>
          <a:lstStyle/>
          <a:p>
            <a:pPr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32. Ten Month Delay In LPS Conservatorship Matter Can Constitute Denial Of Due Process. [SPB]</a:t>
            </a: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CONSERVATORSHIP OF A.H.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114 Cal.App.5th 227 [September 8, 2025]</a:t>
            </a:r>
            <a:endParaRPr lang="en-US" sz="1800" i="0" dirty="0">
              <a:solidFill>
                <a:srgbClr val="10282C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15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EE533-D516-41DC-8A34-90B171FF5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57037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1130300"/>
            <a:ext cx="814705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B565128-4DCB-3DCC-2668-8ACEFC350582}"/>
              </a:ext>
            </a:extLst>
          </p:cNvPr>
          <p:cNvSpPr txBox="1">
            <a:spLocks/>
          </p:cNvSpPr>
          <p:nvPr/>
        </p:nvSpPr>
        <p:spPr>
          <a:xfrm>
            <a:off x="603250" y="2105404"/>
            <a:ext cx="8488680" cy="42402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i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Zealous Representation Or Financial Elder Abuse?  [SPB]</a:t>
            </a:r>
          </a:p>
          <a:p>
            <a:endParaRPr lang="en-US" sz="35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HERREN V. GEORGE </a:t>
            </a:r>
            <a:r>
              <a:rPr lang="en-US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(2025) 109 Cal.App.5th 410 [March 3, 2025]</a:t>
            </a:r>
          </a:p>
        </p:txBody>
      </p:sp>
    </p:spTree>
    <p:extLst>
      <p:ext uri="{BB962C8B-B14F-4D97-AF65-F5344CB8AC3E}">
        <p14:creationId xmlns:p14="http://schemas.microsoft.com/office/powerpoint/2010/main" val="190718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3F3F3-00F6-AE4D-9363-28934F0E5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94" y="671821"/>
            <a:ext cx="10100310" cy="86352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31A9A-78EA-454E-BB56-50DCEB56F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888" y="1510256"/>
            <a:ext cx="8883316" cy="53540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3. Is it a Gift or a Loan? IRC § 7872 Applies Because IRS Only Argued Part-Gift. [JWP]</a:t>
            </a:r>
          </a:p>
          <a:p>
            <a:pPr marL="0" indent="0">
              <a:buNone/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ESTATE OF BARBARA GALLI V. COMMISSIONER </a:t>
            </a: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[2025] T.C. No. 7003-20 and 7005-20 [May 5, 2025]</a:t>
            </a: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Arial" panose="020B0604020202020204" pitchFamily="34" charset="0"/>
              </a:rPr>
              <a:t>				</a:t>
            </a:r>
            <a:endParaRPr lang="en-US" sz="2400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000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03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7B59DF4-CEB7-4115-907D-CCFBA6C56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1130300"/>
            <a:ext cx="8159750" cy="527050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4E4B-6D3E-8240-960B-E6C41011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250" y="2503364"/>
            <a:ext cx="8014970" cy="3347531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sz="3000" b="1" i="0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AB 565 (Dixon) Representation of trust beneficiaries. [EAN]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lang="en-US" sz="3000" b="1" i="0" dirty="0">
              <a:solidFill>
                <a:srgbClr val="10282C"/>
              </a:solidFill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Status: 07/14/25 Chaptered – Secretary of State – Chapter 39 Statutes of 2025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65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6A3B2B4-F7B8-4DDD-B180-BF155AEF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703263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1205-6223-9842-9047-974D136E9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12975"/>
            <a:ext cx="8488680" cy="4645025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</a:t>
            </a: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Action For Removal Of A Trustee Is One Involving A Dispute Over Title, Justifying a 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 Pendens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[SPB]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10282C"/>
              </a:solidFill>
              <a:effectLst/>
              <a:uLnTx/>
              <a:uFillTx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NEWELL V. SUPERIOR COURT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10282C"/>
                </a:solidFill>
                <a:effectLst/>
                <a:uLnTx/>
                <a:uFillTx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(2024) 107 Cal.App.5th 728 [December 20, 2024]</a:t>
            </a:r>
          </a:p>
        </p:txBody>
      </p:sp>
    </p:spTree>
    <p:extLst>
      <p:ext uri="{BB962C8B-B14F-4D97-AF65-F5344CB8AC3E}">
        <p14:creationId xmlns:p14="http://schemas.microsoft.com/office/powerpoint/2010/main" val="325013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2487391-D0C9-4329-B0AF-F78A9AE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56578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3E8C-9971-4346-BED1-8401F24A5D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63726"/>
            <a:ext cx="8557260" cy="4397543"/>
          </a:xfrm>
        </p:spPr>
        <p:txBody>
          <a:bodyPr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6.	Failed DSUE Reporting Highlights Technical Requirements of Filing Portability Only Estate Tax Returns. [JWP]</a:t>
            </a: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3000" b="1" dirty="0">
              <a:solidFill>
                <a:srgbClr val="10282C"/>
              </a:solidFill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ct val="0"/>
              </a:spcBef>
              <a:spcAft>
                <a:spcPct val="0"/>
              </a:spcAft>
              <a:buSzPts val="1600"/>
              <a:buNone/>
              <a:tabLst>
                <a:tab pos="0" algn="l"/>
                <a:tab pos="5715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400" b="1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ESTATE OF BILLY S. ROWLAND V. COMMISSIONER </a:t>
            </a:r>
            <a:r>
              <a:rPr lang="en-US" sz="2400" dirty="0">
                <a:solidFill>
                  <a:srgbClr val="10282C"/>
                </a:solidFill>
                <a:latin typeface="Bookman Old Style" panose="02050604050505020204" pitchFamily="18" charset="0"/>
                <a:ea typeface="Arial" panose="020B0604020202020204" pitchFamily="34" charset="0"/>
                <a:cs typeface="Arial" panose="020B0604020202020204" pitchFamily="34" charset="0"/>
              </a:rPr>
              <a:t>[2025] T.C. Memo. 2025-76 [July 15, 2025]</a:t>
            </a:r>
            <a:endParaRPr lang="en-US" sz="2400" dirty="0">
              <a:latin typeface="Bookman Old Style" panose="020506040505050202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23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6A3B2B4-F7B8-4DDD-B180-BF155AEF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8675"/>
            <a:ext cx="8885238" cy="703263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B</a:t>
            </a:r>
            <a:r>
              <a:rPr lang="en-US" sz="2400" b="1" dirty="0">
                <a:solidFill>
                  <a:schemeClr val="accent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 RECENT CALIFORNIA CASE LAW DEVELOPMENTS, LEGISLATION, &amp; “TAX” AUTHORITIES</a:t>
            </a:r>
            <a:endParaRPr lang="en-US" sz="2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1205-6223-9842-9047-974D136E9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9274"/>
            <a:ext cx="8885238" cy="4848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0282C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3000" b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SB 1458 (Allen) The Revised Uniform Fiduciary Access to Digital Assets Act. [EAN]</a:t>
            </a:r>
          </a:p>
          <a:p>
            <a:pPr marL="0" indent="0">
              <a:buNone/>
            </a:pPr>
            <a:endParaRPr lang="en-US" sz="3000" i="1" dirty="0">
              <a:solidFill>
                <a:srgbClr val="10282C"/>
              </a:solidFill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solidFill>
                  <a:srgbClr val="1028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Status: 09/27/24 Chaptered – Secretary of State – Chapter 799 Statutes of 2024</a:t>
            </a:r>
            <a:endParaRPr lang="en-US" sz="2400" i="1" dirty="0">
              <a:solidFill>
                <a:srgbClr val="10282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66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9042.0"/>
  <p:tag name="AS_RELEASE_DATE" val="2021.03.14"/>
  <p:tag name="AS_TITLE" val="Aspose.Slides for .NET 4.0 Client Profile"/>
  <p:tag name="AS_VERSION" val="21.3"/>
</p:tagLst>
</file>

<file path=ppt/theme/theme1.xml><?xml version="1.0" encoding="utf-8"?>
<a:theme xmlns:a="http://schemas.openxmlformats.org/drawingml/2006/main" name="Office Theme">
  <a:themeElements>
    <a:clrScheme name="CLA">
      <a:dk1>
        <a:srgbClr val="1B3036"/>
      </a:dk1>
      <a:lt1>
        <a:srgbClr val="FFFFFF"/>
      </a:lt1>
      <a:dk2>
        <a:srgbClr val="547B82"/>
      </a:dk2>
      <a:lt2>
        <a:srgbClr val="E7E6E6"/>
      </a:lt2>
      <a:accent1>
        <a:srgbClr val="EAE3DA"/>
      </a:accent1>
      <a:accent2>
        <a:srgbClr val="1B3036"/>
      </a:accent2>
      <a:accent3>
        <a:srgbClr val="BA8A69"/>
      </a:accent3>
      <a:accent4>
        <a:srgbClr val="747474"/>
      </a:accent4>
      <a:accent5>
        <a:srgbClr val="936D51"/>
      </a:accent5>
      <a:accent6>
        <a:srgbClr val="7B5C45"/>
      </a:accent6>
      <a:hlink>
        <a:srgbClr val="547B82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LA">
      <a:dk1>
        <a:srgbClr val="1B3036"/>
      </a:dk1>
      <a:lt1>
        <a:srgbClr val="FFFFFF"/>
      </a:lt1>
      <a:dk2>
        <a:srgbClr val="547B82"/>
      </a:dk2>
      <a:lt2>
        <a:srgbClr val="E7E6E6"/>
      </a:lt2>
      <a:accent1>
        <a:srgbClr val="EAE3DA"/>
      </a:accent1>
      <a:accent2>
        <a:srgbClr val="1B3036"/>
      </a:accent2>
      <a:accent3>
        <a:srgbClr val="BA8A69"/>
      </a:accent3>
      <a:accent4>
        <a:srgbClr val="747474"/>
      </a:accent4>
      <a:accent5>
        <a:srgbClr val="936D51"/>
      </a:accent5>
      <a:accent6>
        <a:srgbClr val="7B5C45"/>
      </a:accent6>
      <a:hlink>
        <a:srgbClr val="547B82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0</TotalTime>
  <Words>2041</Words>
  <Application>Microsoft Macintosh PowerPoint</Application>
  <PresentationFormat>Widescreen</PresentationFormat>
  <Paragraphs>163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Bookman Old Style</vt:lpstr>
      <vt:lpstr>Calibri</vt:lpstr>
      <vt:lpstr>Times New Roman</vt:lpstr>
      <vt:lpstr>Office Theme</vt:lpstr>
      <vt:lpstr>1_Office Theme</vt:lpstr>
      <vt:lpstr>2025 Update and View of 2026:   Among the Backdrop of a Big, Beautiful Bill and a Government Shutdown  2025 ANNUAL UPDATE</vt:lpstr>
      <vt:lpstr>A. Revenue Procedure 2025-32 – 2026 Inflation Adjustments [JWP] 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B. RECENT CALIFORNIA CASE LAW DEVELOPMENTS, LEGISLATION, &amp; “TAX” AUTHORITIES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1601-01-01T00:00:00Z</dcterms:created>
  <dcterms:modified xsi:type="dcterms:W3CDTF">2026-02-05T17:26:06Z</dcterms:modified>
</cp:coreProperties>
</file>