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 bookmarkIdSeed="2">
  <p:sldMasterIdLst>
    <p:sldMasterId id="2147483648" r:id="rId1"/>
    <p:sldMasterId id="2147483657" r:id="rId2"/>
  </p:sldMasterIdLst>
  <p:notesMasterIdLst>
    <p:notesMasterId r:id="rId54"/>
  </p:notesMasterIdLst>
  <p:sldIdLst>
    <p:sldId id="256" r:id="rId3"/>
    <p:sldId id="406" r:id="rId4"/>
    <p:sldId id="400" r:id="rId5"/>
    <p:sldId id="258" r:id="rId6"/>
    <p:sldId id="257" r:id="rId7"/>
    <p:sldId id="266" r:id="rId8"/>
    <p:sldId id="264" r:id="rId9"/>
    <p:sldId id="260" r:id="rId10"/>
    <p:sldId id="340" r:id="rId11"/>
    <p:sldId id="267" r:id="rId12"/>
    <p:sldId id="437" r:id="rId13"/>
    <p:sldId id="268" r:id="rId14"/>
    <p:sldId id="269" r:id="rId15"/>
    <p:sldId id="394" r:id="rId16"/>
    <p:sldId id="273" r:id="rId17"/>
    <p:sldId id="274" r:id="rId18"/>
    <p:sldId id="438" r:id="rId19"/>
    <p:sldId id="395" r:id="rId20"/>
    <p:sldId id="396" r:id="rId21"/>
    <p:sldId id="276" r:id="rId22"/>
    <p:sldId id="277" r:id="rId23"/>
    <p:sldId id="278" r:id="rId24"/>
    <p:sldId id="281" r:id="rId25"/>
    <p:sldId id="410" r:id="rId26"/>
    <p:sldId id="417" r:id="rId27"/>
    <p:sldId id="411" r:id="rId28"/>
    <p:sldId id="418" r:id="rId29"/>
    <p:sldId id="412" r:id="rId30"/>
    <p:sldId id="419" r:id="rId31"/>
    <p:sldId id="413" r:id="rId32"/>
    <p:sldId id="420" r:id="rId33"/>
    <p:sldId id="421" r:id="rId34"/>
    <p:sldId id="428" r:id="rId35"/>
    <p:sldId id="422" r:id="rId36"/>
    <p:sldId id="429" r:id="rId37"/>
    <p:sldId id="423" r:id="rId38"/>
    <p:sldId id="430" r:id="rId39"/>
    <p:sldId id="424" r:id="rId40"/>
    <p:sldId id="431" r:id="rId41"/>
    <p:sldId id="425" r:id="rId42"/>
    <p:sldId id="432" r:id="rId43"/>
    <p:sldId id="426" r:id="rId44"/>
    <p:sldId id="433" r:id="rId45"/>
    <p:sldId id="427" r:id="rId46"/>
    <p:sldId id="434" r:id="rId47"/>
    <p:sldId id="435" r:id="rId48"/>
    <p:sldId id="436" r:id="rId49"/>
    <p:sldId id="439" r:id="rId50"/>
    <p:sldId id="440" r:id="rId51"/>
    <p:sldId id="441" r:id="rId52"/>
    <p:sldId id="339" r:id="rId5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82C"/>
    <a:srgbClr val="0B2428"/>
    <a:srgbClr val="092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20"/>
    <p:restoredTop sz="94105"/>
  </p:normalViewPr>
  <p:slideViewPr>
    <p:cSldViewPr snapToGrid="0" snapToObjects="1">
      <p:cViewPr varScale="1">
        <p:scale>
          <a:sx n="36" d="100"/>
          <a:sy n="36" d="100"/>
        </p:scale>
        <p:origin x="10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6920CF-5C10-4183-98BB-A1542248153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55F0FE-836F-4A7B-80A1-876DCDF3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18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1D0F1F-BF0A-40BD-8BC6-3F73907748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875A7A-47A0-AB48-8EDE-1292B0255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420810" cy="2882478"/>
          </a:xfrm>
        </p:spPr>
        <p:txBody>
          <a:bodyPr anchor="ctr"/>
          <a:lstStyle>
            <a:lvl1pPr algn="l"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A057B-53DF-F441-AEFE-C7DD22322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69197"/>
            <a:ext cx="5420810" cy="1655762"/>
          </a:xfrm>
        </p:spPr>
        <p:txBody>
          <a:bodyPr anchor="b">
            <a:normAutofit/>
          </a:bodyPr>
          <a:lstStyle>
            <a:lvl1pPr marL="0" indent="0" algn="l">
              <a:buNone/>
              <a:defRPr sz="3000" b="0" i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0F1CE5-18E2-41CB-BD49-A62612EE06AB}"/>
              </a:ext>
            </a:extLst>
          </p:cNvPr>
          <p:cNvSpPr txBox="1"/>
          <p:nvPr userDrawn="1"/>
        </p:nvSpPr>
        <p:spPr>
          <a:xfrm>
            <a:off x="1178560" y="215392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@)@!</a:t>
            </a:r>
          </a:p>
        </p:txBody>
      </p:sp>
    </p:spTree>
    <p:extLst>
      <p:ext uri="{BB962C8B-B14F-4D97-AF65-F5344CB8AC3E}">
        <p14:creationId xmlns:p14="http://schemas.microsoft.com/office/powerpoint/2010/main" val="32496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D6EC360-BF51-D948-9C51-7984E26FB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3B6BA7-17E4-3C4A-BABB-FFCA71E0F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114"/>
            <a:ext cx="8884534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7847A-9DF5-2D45-9DAB-208E0481F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26511"/>
            <a:ext cx="4335684" cy="38504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6D41E-33CE-0947-AAC7-7E9C1440D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84081" y="2326511"/>
            <a:ext cx="4338653" cy="38504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0197A5-08B8-4F1D-BA92-A862FF629CDA}"/>
              </a:ext>
            </a:extLst>
          </p:cNvPr>
          <p:cNvSpPr txBox="1"/>
          <p:nvPr userDrawn="1"/>
        </p:nvSpPr>
        <p:spPr>
          <a:xfrm>
            <a:off x="9932931" y="5336275"/>
            <a:ext cx="2139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     2024</a:t>
            </a:r>
            <a:endParaRPr lang="en-US" sz="2400" b="1" dirty="0">
              <a:solidFill>
                <a:srgbClr val="EAC09B"/>
              </a:solidFill>
              <a:latin typeface="+mj-lt"/>
            </a:endParaRPr>
          </a:p>
          <a:p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     Recent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Developments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525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20824E7-813F-5243-A309-6834FED00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E79597A-B3C9-FF49-B59D-54C001EBC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559" y="1549716"/>
            <a:ext cx="6979535" cy="3952232"/>
          </a:xfrm>
        </p:spPr>
        <p:txBody>
          <a:bodyPr anchor="t">
            <a:normAutofit/>
          </a:bodyPr>
          <a:lstStyle>
            <a:lvl1pPr algn="l">
              <a:defRPr sz="5000" b="1" i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C5F725-B2D7-5047-A9E9-815D88AA0E56}"/>
              </a:ext>
            </a:extLst>
          </p:cNvPr>
          <p:cNvSpPr txBox="1"/>
          <p:nvPr userDrawn="1"/>
        </p:nvSpPr>
        <p:spPr>
          <a:xfrm>
            <a:off x="609597" y="838200"/>
            <a:ext cx="99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rgbClr val="BA8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255355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7">
            <a:extLst>
              <a:ext uri="{FF2B5EF4-FFF2-40B4-BE49-F238E27FC236}">
                <a16:creationId xmlns:a16="http://schemas.microsoft.com/office/drawing/2014/main" id="{858F5BF1-8276-7A4D-917C-840B11E656C5}"/>
              </a:ext>
            </a:extLst>
          </p:cNvPr>
          <p:cNvSpPr/>
          <p:nvPr userDrawn="1"/>
        </p:nvSpPr>
        <p:spPr>
          <a:xfrm>
            <a:off x="628003" y="6176963"/>
            <a:ext cx="2139696" cy="478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068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1B83D37-5C96-5C46-9310-61FE2569E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06E389-54EB-4045-A9BA-AC6C50B55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112"/>
            <a:ext cx="8884534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FA66B-891B-EA42-83EE-F60DCD800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6511"/>
            <a:ext cx="8884534" cy="3850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613E37-FF56-462E-AAF9-3E10AD4F6E98}"/>
              </a:ext>
            </a:extLst>
          </p:cNvPr>
          <p:cNvSpPr txBox="1"/>
          <p:nvPr userDrawn="1"/>
        </p:nvSpPr>
        <p:spPr>
          <a:xfrm>
            <a:off x="9932931" y="5336275"/>
            <a:ext cx="2139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     2024</a:t>
            </a:r>
            <a:endParaRPr lang="en-US" sz="2400" b="1" dirty="0">
              <a:solidFill>
                <a:srgbClr val="EAC09B"/>
              </a:solidFill>
              <a:latin typeface="+mj-lt"/>
            </a:endParaRPr>
          </a:p>
          <a:p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     Recent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Developments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553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 xmlns:adec="http://schemas.microsoft.com/office/drawing/2017/decorative"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74B27CC-91E4-814A-BED6-5856B0D1B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2C8DDB-F7F1-CD4A-A0D9-8F58311AA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31004"/>
            <a:ext cx="6691694" cy="2852737"/>
          </a:xfrm>
        </p:spPr>
        <p:txBody>
          <a:bodyPr anchor="ctr">
            <a:normAutofit/>
          </a:bodyPr>
          <a:lstStyle>
            <a:lvl1pPr>
              <a:defRPr sz="5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1BA98-8A64-0541-A838-5EA646F79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10729"/>
            <a:ext cx="6691694" cy="1500187"/>
          </a:xfrm>
        </p:spPr>
        <p:txBody>
          <a:bodyPr anchor="ctr"/>
          <a:lstStyle>
            <a:lvl1pPr marL="0" indent="0">
              <a:buNone/>
              <a:defRPr sz="2400" i="1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8CAB92-455D-7F8A-2741-168A505FD71A}"/>
              </a:ext>
            </a:extLst>
          </p:cNvPr>
          <p:cNvSpPr txBox="1"/>
          <p:nvPr userDrawn="1"/>
        </p:nvSpPr>
        <p:spPr>
          <a:xfrm>
            <a:off x="9932931" y="274748"/>
            <a:ext cx="2139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     2024</a:t>
            </a:r>
            <a:endParaRPr lang="en-US" sz="2400" b="1" dirty="0">
              <a:solidFill>
                <a:srgbClr val="EAC09B"/>
              </a:solidFill>
              <a:latin typeface="+mj-lt"/>
            </a:endParaRPr>
          </a:p>
          <a:p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     Recent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Developments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980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 xmlns:adec="http://schemas.microsoft.com/office/drawing/2017/decorative"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D6EC360-BF51-D948-9C51-7984E26FB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3B6BA7-17E4-3C4A-BABB-FFCA71E0F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114"/>
            <a:ext cx="8884534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7847A-9DF5-2D45-9DAB-208E0481F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26511"/>
            <a:ext cx="4335684" cy="3850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6D41E-33CE-0947-AAC7-7E9C1440D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84081" y="2326511"/>
            <a:ext cx="4338653" cy="3850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0197A5-08B8-4F1D-BA92-A862FF629CDA}"/>
              </a:ext>
            </a:extLst>
          </p:cNvPr>
          <p:cNvSpPr txBox="1"/>
          <p:nvPr userDrawn="1"/>
        </p:nvSpPr>
        <p:spPr>
          <a:xfrm>
            <a:off x="9932931" y="5336275"/>
            <a:ext cx="2139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     2024</a:t>
            </a:r>
            <a:endParaRPr lang="en-US" sz="2400" b="1" dirty="0">
              <a:solidFill>
                <a:srgbClr val="EAC09B"/>
              </a:solidFill>
              <a:latin typeface="+mj-lt"/>
            </a:endParaRPr>
          </a:p>
          <a:p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     Recent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Developments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02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 xmlns:adec="http://schemas.microsoft.com/office/drawing/2017/decorative"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20824E7-813F-5243-A309-6834FED00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E79597A-B3C9-FF49-B59D-54C001EBC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559" y="1549716"/>
            <a:ext cx="6979535" cy="3952232"/>
          </a:xfrm>
        </p:spPr>
        <p:txBody>
          <a:bodyPr anchor="t">
            <a:normAutofit/>
          </a:bodyPr>
          <a:lstStyle>
            <a:lvl1pPr algn="l">
              <a:defRPr sz="5000" b="1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C5F725-B2D7-5047-A9E9-815D88AA0E56}"/>
              </a:ext>
            </a:extLst>
          </p:cNvPr>
          <p:cNvSpPr txBox="1"/>
          <p:nvPr userDrawn="1"/>
        </p:nvSpPr>
        <p:spPr>
          <a:xfrm>
            <a:off x="609597" y="838200"/>
            <a:ext cx="99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>
                <a:solidFill>
                  <a:srgbClr val="BA8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852E38-DCBC-FE76-4BDA-8830F7754283}"/>
              </a:ext>
            </a:extLst>
          </p:cNvPr>
          <p:cNvSpPr txBox="1"/>
          <p:nvPr userDrawn="1"/>
        </p:nvSpPr>
        <p:spPr>
          <a:xfrm>
            <a:off x="10052304" y="238035"/>
            <a:ext cx="2139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     2024</a:t>
            </a:r>
            <a:endParaRPr lang="en-US" sz="2400" b="1" dirty="0">
              <a:solidFill>
                <a:srgbClr val="EAC09B"/>
              </a:solidFill>
              <a:latin typeface="+mj-lt"/>
            </a:endParaRPr>
          </a:p>
          <a:p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     Recent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Developments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210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 xmlns:adec="http://schemas.microsoft.com/office/drawing/2017/decorative"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7">
            <a:extLst>
              <a:ext uri="{FF2B5EF4-FFF2-40B4-BE49-F238E27FC236}">
                <a16:creationId xmlns:a16="http://schemas.microsoft.com/office/drawing/2014/main" id="{858F5BF1-8276-7A4D-917C-840B11E656C5}"/>
              </a:ext>
            </a:extLst>
          </p:cNvPr>
          <p:cNvSpPr/>
          <p:nvPr userDrawn="1"/>
        </p:nvSpPr>
        <p:spPr>
          <a:xfrm>
            <a:off x="628003" y="6176963"/>
            <a:ext cx="2139696" cy="47853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448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1D0F1F-BF0A-40BD-8BC6-3F73907748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875A7A-47A0-AB48-8EDE-1292B0255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420810" cy="2882478"/>
          </a:xfrm>
        </p:spPr>
        <p:txBody>
          <a:bodyPr anchor="ctr"/>
          <a:lstStyle>
            <a:lvl1pPr algn="l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A057B-53DF-F441-AEFE-C7DD22322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69197"/>
            <a:ext cx="5420810" cy="1655762"/>
          </a:xfrm>
        </p:spPr>
        <p:txBody>
          <a:bodyPr anchor="b">
            <a:normAutofit/>
          </a:bodyPr>
          <a:lstStyle>
            <a:lvl1pPr marL="0" indent="0" algn="l">
              <a:buNone/>
              <a:defRPr sz="3000" b="0" i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0F1CE5-18E2-41CB-BD49-A62612EE06AB}"/>
              </a:ext>
            </a:extLst>
          </p:cNvPr>
          <p:cNvSpPr txBox="1"/>
          <p:nvPr userDrawn="1"/>
        </p:nvSpPr>
        <p:spPr>
          <a:xfrm>
            <a:off x="1178560" y="215392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@)@!</a:t>
            </a:r>
          </a:p>
        </p:txBody>
      </p:sp>
    </p:spTree>
    <p:extLst>
      <p:ext uri="{BB962C8B-B14F-4D97-AF65-F5344CB8AC3E}">
        <p14:creationId xmlns:p14="http://schemas.microsoft.com/office/powerpoint/2010/main" val="113833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1B83D37-5C96-5C46-9310-61FE2569E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06E389-54EB-4045-A9BA-AC6C50B55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112"/>
            <a:ext cx="8884534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FA66B-891B-EA42-83EE-F60DCD800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6511"/>
            <a:ext cx="8884534" cy="38504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613E37-FF56-462E-AAF9-3E10AD4F6E98}"/>
              </a:ext>
            </a:extLst>
          </p:cNvPr>
          <p:cNvSpPr txBox="1"/>
          <p:nvPr userDrawn="1"/>
        </p:nvSpPr>
        <p:spPr>
          <a:xfrm>
            <a:off x="9932931" y="5336275"/>
            <a:ext cx="2139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     2024</a:t>
            </a:r>
            <a:endParaRPr lang="en-US" sz="2400" b="1" dirty="0">
              <a:solidFill>
                <a:srgbClr val="EAC09B"/>
              </a:solidFill>
              <a:latin typeface="+mj-lt"/>
            </a:endParaRPr>
          </a:p>
          <a:p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     Recent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Developments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705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74B27CC-91E4-814A-BED6-5856B0D1B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2C8DDB-F7F1-CD4A-A0D9-8F58311AA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31004"/>
            <a:ext cx="6691694" cy="2852737"/>
          </a:xfrm>
        </p:spPr>
        <p:txBody>
          <a:bodyPr anchor="ctr">
            <a:normAutofit/>
          </a:bodyPr>
          <a:lstStyle>
            <a:lvl1pPr>
              <a:defRPr sz="5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1BA98-8A64-0541-A838-5EA646F79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10729"/>
            <a:ext cx="6691694" cy="1500187"/>
          </a:xfrm>
        </p:spPr>
        <p:txBody>
          <a:bodyPr anchor="ctr"/>
          <a:lstStyle>
            <a:lvl1pPr marL="0" indent="0">
              <a:buNone/>
              <a:defRPr sz="2400" i="1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EAF670-A92B-93A3-D671-0C9F83AF6C21}"/>
              </a:ext>
            </a:extLst>
          </p:cNvPr>
          <p:cNvSpPr txBox="1"/>
          <p:nvPr userDrawn="1"/>
        </p:nvSpPr>
        <p:spPr>
          <a:xfrm>
            <a:off x="9747250" y="3429000"/>
            <a:ext cx="23050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2024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Recent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Developments</a:t>
            </a:r>
          </a:p>
        </p:txBody>
      </p:sp>
    </p:spTree>
    <p:extLst>
      <p:ext uri="{BB962C8B-B14F-4D97-AF65-F5344CB8AC3E}">
        <p14:creationId xmlns:p14="http://schemas.microsoft.com/office/powerpoint/2010/main" val="238800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85F71A-E024-DB48-8B15-CEAC9452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C1760-04F6-E844-9BCE-F61321BD7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17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85F71A-E024-DB48-8B15-CEAC9452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C1760-04F6-E844-9BCE-F61321BD7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473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81DC-5B23-D340-9001-00FD96F53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6309" y="546522"/>
            <a:ext cx="7315200" cy="2882478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2024 Update and a View of 2025:</a:t>
            </a:r>
            <a:br>
              <a:rPr lang="en-US" sz="3200" b="1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Are You Ready for the Misinformation and Lies?</a:t>
            </a:r>
            <a:br>
              <a:rPr lang="en-US" sz="3200" b="1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en-US" sz="3200" b="1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2024 ANNUAL UPDATE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BF47BD0-C024-F2A0-B4FD-461B9B55E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6200" y="2362369"/>
            <a:ext cx="6988809" cy="3936832"/>
          </a:xfrm>
        </p:spPr>
        <p:txBody>
          <a:bodyPr>
            <a:normAutofit/>
          </a:bodyPr>
          <a:lstStyle/>
          <a:p>
            <a:pPr algn="ctr"/>
            <a:r>
              <a:rPr lang="en-US" sz="2400" b="1" i="0" dirty="0">
                <a:solidFill>
                  <a:schemeClr val="tx1"/>
                </a:solidFill>
                <a:latin typeface="Bookman Old Style" panose="02050604050505020204" pitchFamily="18" charset="0"/>
              </a:rPr>
              <a:t>STANISLAUS COUNTY ESTATE PLANNING COUNCIL</a:t>
            </a:r>
          </a:p>
          <a:p>
            <a:pPr algn="ctr"/>
            <a:endParaRPr lang="en-US" sz="2400" i="0" dirty="0">
              <a:solidFill>
                <a:schemeClr val="tx1"/>
              </a:solidFill>
            </a:endParaRPr>
          </a:p>
          <a:p>
            <a:pPr marL="0" marR="0" algn="ctr">
              <a:spcAft>
                <a:spcPct val="0"/>
              </a:spcAft>
            </a:pPr>
            <a:r>
              <a:rPr lang="en-US" sz="16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Presented By:</a:t>
            </a:r>
          </a:p>
          <a:p>
            <a:pPr marL="0" marR="0" algn="ctr">
              <a:spcAft>
                <a:spcPct val="0"/>
              </a:spcAft>
            </a:pPr>
            <a:r>
              <a:rPr lang="en-US" sz="16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Steven P. Braccini, Esq. – Menlo Park, CA &amp; San Francisco, CA</a:t>
            </a:r>
          </a:p>
          <a:p>
            <a:pPr marL="0" marR="0" algn="ctr">
              <a:spcAft>
                <a:spcPct val="0"/>
              </a:spcAft>
            </a:pPr>
            <a:r>
              <a:rPr lang="en-US" sz="16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Erin A. Norcia, Esq. – Danville, CA &amp; San Jose, CA</a:t>
            </a:r>
          </a:p>
          <a:p>
            <a:pPr marL="0" marR="0" algn="ctr">
              <a:spcAft>
                <a:spcPct val="0"/>
              </a:spcAft>
            </a:pPr>
            <a:r>
              <a:rPr lang="en-US" sz="16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John W. Prokey, Esq. – San Jose, CA &amp; Modesto, CA</a:t>
            </a:r>
            <a:endParaRPr lang="en-US" sz="2400" i="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6ED1E5-76CC-4152-92FB-94A18F7DEB90}"/>
              </a:ext>
            </a:extLst>
          </p:cNvPr>
          <p:cNvSpPr txBox="1"/>
          <p:nvPr/>
        </p:nvSpPr>
        <p:spPr>
          <a:xfrm>
            <a:off x="1216259" y="2921168"/>
            <a:ext cx="203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EAC09B"/>
                </a:solidFill>
                <a:latin typeface="+mj-lt"/>
              </a:rPr>
              <a:t>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50154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1130300"/>
            <a:ext cx="814705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22262B-87EE-438F-81BA-2DAE4F41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250" y="2350435"/>
            <a:ext cx="8480592" cy="4896852"/>
          </a:xfrm>
        </p:spPr>
        <p:txBody>
          <a:bodyPr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Financial Elder Abuse: Court May Award A Penalty of Twice the Value of Misappropriated Property Directly to Trust Beneficiary, Individually.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ASARO V. MANISCALCO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103 Cal.App.5th 717 (July 12, 2024).</a:t>
            </a:r>
          </a:p>
        </p:txBody>
      </p:sp>
    </p:spTree>
    <p:extLst>
      <p:ext uri="{BB962C8B-B14F-4D97-AF65-F5344CB8AC3E}">
        <p14:creationId xmlns:p14="http://schemas.microsoft.com/office/powerpoint/2010/main" val="278996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5E66E-94A7-E2F1-B810-99399E6856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0E977BA-167B-8DC5-D99B-B534DCE8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70326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14D13-BBBC-196C-0830-EB5CD60A4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9274"/>
            <a:ext cx="8885238" cy="4848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Treasury Issues Final Basis Consistency Regulations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JWP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n-NO" sz="2400" b="1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T.D. 9991 [2024] (9/17/2024)</a:t>
            </a:r>
            <a:endParaRPr lang="en-US" sz="2400" dirty="0">
              <a:solidFill>
                <a:srgbClr val="10282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933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110" y="626645"/>
            <a:ext cx="811079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4E4B-6D3E-8240-960B-E6C41011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2950" y="1214006"/>
            <a:ext cx="8251992" cy="5281863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Fiduciary’s Express Power To Arbitrate Required To Bind Principal To Arbitration [EAN]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ENMARK</a:t>
            </a: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V. </a:t>
            </a:r>
            <a:r>
              <a:rPr lang="en-US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KF</a:t>
            </a: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COMMUNITY CARE, LLC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105 Cal.App.5th 463 [September 25, 2024]</a:t>
            </a:r>
            <a:endParaRPr lang="en-US" i="0" dirty="0">
              <a:solidFill>
                <a:srgbClr val="1B3036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27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2487391-D0C9-4329-B0AF-F78A9AE04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3E8C-9971-4346-BED1-8401F24A5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1946" y="1812609"/>
            <a:ext cx="9125953" cy="4469731"/>
          </a:xfrm>
        </p:spPr>
        <p:txBody>
          <a:bodyPr>
            <a:normAutofit/>
          </a:bodyPr>
          <a:lstStyle/>
          <a:p>
            <a:pPr marL="0" marR="0" lvl="0" indent="0">
              <a:spcBef>
                <a:spcPct val="0"/>
              </a:spcBef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11. A Civil Complaint Can Constitute A Trust Contest.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SPB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sz="4000" b="1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spcBef>
                <a:spcPct val="0"/>
              </a:spcBef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4000" b="1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spcBef>
                <a:spcPct val="0"/>
              </a:spcBef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24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HAMILTON V. GREEN </a:t>
            </a:r>
            <a:r>
              <a:rPr lang="en-US" sz="2400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(2023) 98 Cal.App.5th 417 (December 28, 2023)</a:t>
            </a:r>
          </a:p>
        </p:txBody>
      </p:sp>
    </p:spTree>
    <p:extLst>
      <p:ext uri="{BB962C8B-B14F-4D97-AF65-F5344CB8AC3E}">
        <p14:creationId xmlns:p14="http://schemas.microsoft.com/office/powerpoint/2010/main" val="926818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1130300"/>
            <a:ext cx="810895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4E4B-6D3E-8240-960B-E6C41011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877" y="1868116"/>
            <a:ext cx="8444497" cy="41990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Who Owns Money in the Client Trust Account? Rules of</a:t>
            </a:r>
          </a:p>
          <a:p>
            <a:pPr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Conduct to the Rescue! [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JWP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10282C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DICKSON V. MANN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[2024] 103 Cal. App. 5th 935 (11/19/2024)</a:t>
            </a:r>
          </a:p>
        </p:txBody>
      </p:sp>
    </p:spTree>
    <p:extLst>
      <p:ext uri="{BB962C8B-B14F-4D97-AF65-F5344CB8AC3E}">
        <p14:creationId xmlns:p14="http://schemas.microsoft.com/office/powerpoint/2010/main" val="2513234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2487391-D0C9-4329-B0AF-F78A9AE04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3E8C-9971-4346-BED1-8401F24A5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13021"/>
            <a:ext cx="8750968" cy="4944979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13. Email With Your Name/Signature At End Is Not A Trust Amendment [EAN]</a:t>
            </a:r>
            <a:endParaRPr lang="en-US" sz="3200" b="1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2600" b="1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2600" b="1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24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TROTTER V. VAN DYCK </a:t>
            </a:r>
            <a:r>
              <a:rPr lang="en-US" sz="2400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(2024) 103 Cal.App.5th 126 [June 27, 2024]</a:t>
            </a:r>
            <a:endParaRPr lang="en-US" sz="3200" dirty="0"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68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18" y="536575"/>
            <a:ext cx="8231282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4E4B-6D3E-8240-960B-E6C41011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864" y="615914"/>
            <a:ext cx="8709191" cy="5472545"/>
          </a:xfrm>
        </p:spPr>
        <p:txBody>
          <a:bodyPr anchor="ctr">
            <a:noAutofit/>
          </a:bodyPr>
          <a:lstStyle/>
          <a:p>
            <a:pPr>
              <a:defRPr/>
            </a:pPr>
            <a:endParaRPr lang="en-US" sz="3000" b="1" i="0" dirty="0">
              <a:solidFill>
                <a:srgbClr val="1B3036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Motions for Summary Judgment: Filing Deadlines.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2049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(Pacheco; July 15, 2024)</a:t>
            </a:r>
            <a:endParaRPr lang="en-US" sz="1700" i="0" dirty="0"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17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4A040-5856-E7C7-E244-2F042D5C0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4BDEA45-5B96-F17B-26D7-7ABABBB4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1130300"/>
            <a:ext cx="814705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58CB-4226-E106-F4F0-B1ACCF54C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249" y="2212143"/>
            <a:ext cx="8444497" cy="41990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Alternative IRA Investments Turn Taxable – Paying the Price for Flexibility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JWP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10282C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2400" b="1" i="0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ESTATE OF CAAN V. COMMISSIONER </a:t>
            </a:r>
            <a:r>
              <a:rPr lang="en-US" sz="2400" i="0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[2023] 161 T.C. No. 6 (10/18/2023, Corrected 11/4/2023)</a:t>
            </a:r>
          </a:p>
        </p:txBody>
      </p:sp>
    </p:spTree>
    <p:extLst>
      <p:ext uri="{BB962C8B-B14F-4D97-AF65-F5344CB8AC3E}">
        <p14:creationId xmlns:p14="http://schemas.microsoft.com/office/powerpoint/2010/main" val="90630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1130300"/>
            <a:ext cx="810895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4E4B-6D3E-8240-960B-E6C41011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931" y="1958658"/>
            <a:ext cx="8444497" cy="41990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Revenue And Taxation Code Section 62(a)(2) - Proportional Interest Transferors; “Stock” Means “All Stock” [EAN]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10282C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10282C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PRANG V. L.A. COUNTY ASSESSMENT APPEALS BD.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15 Cal.5th 1152 [May 30, 2024]</a:t>
            </a:r>
          </a:p>
        </p:txBody>
      </p:sp>
    </p:spTree>
    <p:extLst>
      <p:ext uri="{BB962C8B-B14F-4D97-AF65-F5344CB8AC3E}">
        <p14:creationId xmlns:p14="http://schemas.microsoft.com/office/powerpoint/2010/main" val="1558664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2487391-D0C9-4329-B0AF-F78A9AE04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147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3E8C-9971-4346-BED1-8401F24A5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1127" y="1886418"/>
            <a:ext cx="8557260" cy="4461162"/>
          </a:xfrm>
        </p:spPr>
        <p:txBody>
          <a:bodyPr>
            <a:normAutofit/>
          </a:bodyPr>
          <a:lstStyle/>
          <a:p>
            <a:pPr marL="0" indent="0"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17. Extortion May Lead To Rescission. [</a:t>
            </a:r>
            <a:r>
              <a:rPr lang="en-US" sz="3000" b="1" dirty="0" err="1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SPB</a:t>
            </a:r>
            <a:r>
              <a:rPr lang="en-US" sz="3000" b="1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indent="0"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2400" b="1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TRAN V. NGUYEN </a:t>
            </a:r>
            <a:r>
              <a:rPr lang="en-US" sz="2400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(2023) 97 Cal.App.5th 523 (November 28, 2023).</a:t>
            </a:r>
          </a:p>
        </p:txBody>
      </p:sp>
    </p:spTree>
    <p:extLst>
      <p:ext uri="{BB962C8B-B14F-4D97-AF65-F5344CB8AC3E}">
        <p14:creationId xmlns:p14="http://schemas.microsoft.com/office/powerpoint/2010/main" val="20845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356CA-47A3-E9A4-2F08-6E8F86BD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u="none" strike="noStrike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A. Revenue Procedure 2023-34 – 2024 Inflation Adjustments [JWP]</a:t>
            </a:r>
            <a:br>
              <a:rPr lang="en-US" sz="3000" b="1" u="none" strike="noStrike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852D1-7715-0D6B-9ACD-9691CEB90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63" y="2153674"/>
            <a:ext cx="8884534" cy="4704325"/>
          </a:xfrm>
        </p:spPr>
        <p:txBody>
          <a:bodyPr>
            <a:normAutofit lnSpcReduction="10000"/>
          </a:bodyPr>
          <a:lstStyle/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 err="1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	Applicable Exclusion Amount: $$13,990,000 	(+$380,000), $27,980,000 (+$760,000) for a 	married couple</a:t>
            </a:r>
          </a:p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ii.	Annual Exclusion Amount: $19,000 (+1,000)</a:t>
            </a:r>
          </a:p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iii.	Gifts to Non-US Citizen Spouse: $190,000</a:t>
            </a:r>
          </a:p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iv.	Section 2032A Special Use: $1,420,000</a:t>
            </a:r>
          </a:p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v.	Section 6166 2-Percent Portion: $1,900,000 </a:t>
            </a:r>
          </a:p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vi.	Section 6039F (Form 3520) Gifts from Foreign 	Persons Exceed: $</a:t>
            </a:r>
            <a:r>
              <a:rPr lang="en-US" sz="2400" dirty="0"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20,116</a:t>
            </a:r>
            <a:endParaRPr lang="en-US" sz="2400" dirty="0">
              <a:effectLst/>
              <a:latin typeface="Bookman Old Style" panose="0205060405050502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vii.	Trusts and Estates Highest Income Tax 	Bracket: $15,650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02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1130300"/>
            <a:ext cx="813435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4E4B-6D3E-8240-960B-E6C41011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249" y="2212143"/>
            <a:ext cx="8444497" cy="41990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18. Alleged Estate Tax Savings from 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FLP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Right Before Death are “Too Good to be True” – With Penalties for Emphasis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JWP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10282C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2400" b="1" i="0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ESTATE OF FIELDS V. COMMISSIONER </a:t>
            </a:r>
            <a:r>
              <a:rPr lang="en-US" sz="2400" i="0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[2024] T.C. Memo. 2024-90 (9/29/2024)</a:t>
            </a:r>
          </a:p>
        </p:txBody>
      </p:sp>
    </p:spTree>
    <p:extLst>
      <p:ext uri="{BB962C8B-B14F-4D97-AF65-F5344CB8AC3E}">
        <p14:creationId xmlns:p14="http://schemas.microsoft.com/office/powerpoint/2010/main" val="2843729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2487391-D0C9-4329-B0AF-F78A9AE04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29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3E8C-9971-4346-BED1-8401F24A5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1995056"/>
            <a:ext cx="8987949" cy="4461162"/>
          </a:xfrm>
        </p:spPr>
        <p:txBody>
          <a:bodyPr>
            <a:normAutofit/>
          </a:bodyPr>
          <a:lstStyle/>
          <a:p>
            <a:pPr marL="0" indent="0"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19. Distinguishing Before-Born And After-Born Omitted Children, And What About Those General Disinheritance Clauses? [EAN]</a:t>
            </a:r>
          </a:p>
          <a:p>
            <a:pPr marL="0" indent="0"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2400" b="1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ESTATE OF WILLIAMS </a:t>
            </a:r>
            <a:r>
              <a:rPr lang="en-US" sz="2400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(2024) 104 Cal.App.5th 374 [August 21, 2024]</a:t>
            </a:r>
          </a:p>
        </p:txBody>
      </p:sp>
    </p:spTree>
    <p:extLst>
      <p:ext uri="{BB962C8B-B14F-4D97-AF65-F5344CB8AC3E}">
        <p14:creationId xmlns:p14="http://schemas.microsoft.com/office/powerpoint/2010/main" val="999099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256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4E4B-6D3E-8240-960B-E6C41011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9750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20. A Creditor’s Claim May Qualify As An Amended Pleading.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SPEARS V. SPEARS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(2023) 97 Cal.App.5th 1294 (December 19, 2023).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550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2487391-D0C9-4329-B0AF-F78A9AE04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3E8C-9971-4346-BED1-8401F24A5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21. 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Penalties for Failure to File FBARs Survive Death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JWP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UNITED STATES V. HENDLER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[2024] 23 Civ. 3280 (DEH) (</a:t>
            </a:r>
            <a:r>
              <a:rPr lang="en-US" sz="2400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S.D.N.Y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Sep. 17, 2024) (9/17/2024)</a:t>
            </a:r>
          </a:p>
        </p:txBody>
      </p:sp>
    </p:spTree>
    <p:extLst>
      <p:ext uri="{BB962C8B-B14F-4D97-AF65-F5344CB8AC3E}">
        <p14:creationId xmlns:p14="http://schemas.microsoft.com/office/powerpoint/2010/main" val="458925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C9984-CF48-EE30-3D77-B13AE1E2B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3C24DD6-38A4-36E3-A87F-7968B0CA0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383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17878-5C3D-9253-72C5-8F5AC35EA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22. Family Code 2640 Right of Reimbursement Is For A Contribution, Not A Sale, And On Close Calls The Courts Will Interpret To Protect the Community [EAN]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RE MARRIAGE OF </a:t>
            </a:r>
            <a:r>
              <a:rPr lang="en-US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MOTISKA</a:t>
            </a: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FORD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(2023) 96 Cal.App.5th 1291 [November 8, 2023, as modified on denial of rehearing November 29, 2023; review denied February 21, 2024]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697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6B2B2-524B-DF7D-867C-0B532563A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3F7C94C-B2AB-9436-F04D-35839EFF3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C8EDA-6126-BC1C-707A-C0C743AE7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23. The Anti-SLAPP Motion Continues To Proliferate Probate Proceedings.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SPB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GREEN TREE HEADLANDS, LLC V. CRAWFORD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(2023) 97 Cal.App.5th 1242 (December 19, 2023).</a:t>
            </a:r>
          </a:p>
        </p:txBody>
      </p:sp>
    </p:spTree>
    <p:extLst>
      <p:ext uri="{BB962C8B-B14F-4D97-AF65-F5344CB8AC3E}">
        <p14:creationId xmlns:p14="http://schemas.microsoft.com/office/powerpoint/2010/main" val="4293727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ACE3E-B95E-EC5E-DC02-D88579C14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5D9FEF0-2E00-E796-E942-80DF82D03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383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9F1BB-BE83-E85A-1D72-E30588D27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24. Federal Lien Defeats Claim that a 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QPRT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Owned the Real Estate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JWP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CAROLYNE Y. SOHN ET AL. V. UNITED STATES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[2024] No. 5:22-cv-00385 (3/21/2024)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4657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FD9F8-939E-7C5F-6B66-17BAD56F9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36C4950-0ABA-9B4F-D466-8D74B0ACA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FB07A-4E59-0D84-7495-46E0FB5C7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25. Service of Summons On 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Conservatee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 Is Made To Conservator [EAN]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RE N.J.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104 Cal.App.5th 96 [August 12, 2024]</a:t>
            </a:r>
          </a:p>
        </p:txBody>
      </p:sp>
    </p:spTree>
    <p:extLst>
      <p:ext uri="{BB962C8B-B14F-4D97-AF65-F5344CB8AC3E}">
        <p14:creationId xmlns:p14="http://schemas.microsoft.com/office/powerpoint/2010/main" val="3289055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BD2CE-FF70-11AB-AD72-DAF42FB7E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A99C775-96A8-297C-3F4E-33946F42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256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B2F83-C040-CD35-DB85-36DFF29B2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26. Free Room and Board In Exchange for Care Services Constitutions “Remuneration” for Purposes of Becoming A Care Custodian.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ROBINSON V. GUTIERREZ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(2023) 98 Cal.App.5th 278 (December 26, 2023)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835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F1D73-90AD-3B0E-3067-F99A52AB2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4942DBE-AE6F-6A06-E61B-098468CA7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75126-BEFE-8810-9EF2-4F4DA0144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27. Continued Struggles with IRC § 2703 – Motion for Summary Judgment Denied Due to Genuine Disputes of Material Facts Affecting Exceptions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JWP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ESTATE OF ANDERSON V. COMMISSIONER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[2024] Tax Court Docket No. 37600-21 (6/14/2024)</a:t>
            </a:r>
          </a:p>
        </p:txBody>
      </p:sp>
    </p:spTree>
    <p:extLst>
      <p:ext uri="{BB962C8B-B14F-4D97-AF65-F5344CB8AC3E}">
        <p14:creationId xmlns:p14="http://schemas.microsoft.com/office/powerpoint/2010/main" val="4186281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6A3B2B4-F7B8-4DDD-B180-BF155AEFF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70326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0767344-19A2-7946-D277-0548850B1055}"/>
              </a:ext>
            </a:extLst>
          </p:cNvPr>
          <p:cNvSpPr txBox="1">
            <a:spLocks/>
          </p:cNvSpPr>
          <p:nvPr/>
        </p:nvSpPr>
        <p:spPr>
          <a:xfrm>
            <a:off x="839542" y="1731594"/>
            <a:ext cx="7923530" cy="4754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B3036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Arial"/>
              </a:rPr>
              <a:t>Selected </a:t>
            </a:r>
            <a:r>
              <a:rPr lang="en-US" sz="2000" dirty="0">
                <a:solidFill>
                  <a:srgbClr val="1B3036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Arial"/>
              </a:rPr>
              <a:t>authorities and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B3036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Arial"/>
              </a:rPr>
              <a:t>cases of interest to trust and estate attorneys published between </a:t>
            </a:r>
            <a:r>
              <a:rPr lang="en-US" sz="20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October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13, 2023, and November </a:t>
            </a:r>
            <a:r>
              <a:rPr lang="en-US" sz="20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12</a:t>
            </a:r>
            <a:r>
              <a:rPr lang="en-US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, 2024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B3036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Arial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3000" b="1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1. The Supreme Court Has Ruled: For Trust Specified Method Of Modification To Be Exclusive, The Trust Must Express It To Be So [EAN]</a:t>
            </a:r>
          </a:p>
          <a:p>
            <a:pPr marL="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2400" b="1" dirty="0"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HAGGERTY V. THORNTON </a:t>
            </a:r>
            <a:r>
              <a:rPr lang="en-US" sz="2400" dirty="0"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(2024) 15 Cal.5th 729 [February 8, 2024]</a:t>
            </a:r>
          </a:p>
        </p:txBody>
      </p:sp>
    </p:spTree>
    <p:extLst>
      <p:ext uri="{BB962C8B-B14F-4D97-AF65-F5344CB8AC3E}">
        <p14:creationId xmlns:p14="http://schemas.microsoft.com/office/powerpoint/2010/main" val="3466302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0D539-1B68-6D53-DDD7-1178200CB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471746-7AB2-72BC-9D95-45311603D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39" y="756151"/>
            <a:ext cx="8288087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1CF25-35B3-0AAE-CA4A-914E1871F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28. Be Aware Of Mootness Issues When Requesting Extensions of Time [EAN]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CONSERVATORSHIP OF K.Y.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100 Cal.App.5th 985 [March 20, 2024]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831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5DE72-E022-B0E6-7E9F-C771611D5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83E47B9-F24A-F056-D64E-759F98C3A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4A8B-BB58-D81B-B161-5F484DC79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29. Elder Abuse Restraining Order Did Not Authorize Declaration That Deed Was Void </a:t>
            </a:r>
            <a:r>
              <a:rPr lang="en-US" sz="3000" b="1" i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Ab Initio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.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SPB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NEWMAN V. CASEY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99 Cal.App.5th 359 (January 30, 2024).</a:t>
            </a:r>
          </a:p>
        </p:txBody>
      </p:sp>
    </p:spTree>
    <p:extLst>
      <p:ext uri="{BB962C8B-B14F-4D97-AF65-F5344CB8AC3E}">
        <p14:creationId xmlns:p14="http://schemas.microsoft.com/office/powerpoint/2010/main" val="39093709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A08A7-11F8-642A-ECD9-AF889BC1C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4473AFF-179B-B912-5E54-D2B1E230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764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CD62C-1E30-3F49-26EB-89E04416E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30. Step Transaction Inapplicable to Cause Estate Inclusion of Life Insurance Proceeds Through Lack of Insurable Interest Argument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JWP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ESTATE OF BECKER V. COMMISSIONER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[2024] T.C. Memo. 2024-89 (9/24/2024)</a:t>
            </a:r>
          </a:p>
        </p:txBody>
      </p:sp>
    </p:spTree>
    <p:extLst>
      <p:ext uri="{BB962C8B-B14F-4D97-AF65-F5344CB8AC3E}">
        <p14:creationId xmlns:p14="http://schemas.microsoft.com/office/powerpoint/2010/main" val="937501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CE1DA-219D-2579-9E30-214F7793E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B14E4FD-FBE0-0789-C930-AECF86343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9DC54-6D57-FE3A-C409-9DA68181F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31. LPS Conservatorships – Failure Of Trial To Begin Within Ten Days Of Demand Is Not Mandatory Grounds For Dismissal [EAN]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CONSERVATORSHIP OF T.B.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(2024) 99 Cal.App.5th 1361 [February 27, 2024; review denied June 12, 2024]</a:t>
            </a:r>
          </a:p>
        </p:txBody>
      </p:sp>
    </p:spTree>
    <p:extLst>
      <p:ext uri="{BB962C8B-B14F-4D97-AF65-F5344CB8AC3E}">
        <p14:creationId xmlns:p14="http://schemas.microsoft.com/office/powerpoint/2010/main" val="192191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D6AF90-FAA0-B328-12FD-042F9A0A5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FD03938-EA53-EAEF-1A25-975E9B9E2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39" y="756151"/>
            <a:ext cx="8288087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A0CC6-E750-7CEA-05CD-3E82B05AB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32. No Limitation On Scope Of Forfeiture (Violation of “No Contest Clause”) Imposed Following Beneficiary’s Direct Contest Of The Trust Without Probable Cause.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V. TYLER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102 Cal.App.5th 365 (May 28, 2024)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7780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1BAC7-7DD0-5728-90B0-2EEF9E29E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05154AA-81F5-0459-5CA3-F39F1CE25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447ED-908D-3632-F087-8F341D0D3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33. IRA Distributions Are Taxable – Even if Distribution Results from Forfeiture to Government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JWP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LONNIE WAYNE HUBBARD V. COMMISSIONER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[2023] T.C. Memo. 2024-16 (2/7/2024)</a:t>
            </a:r>
          </a:p>
        </p:txBody>
      </p:sp>
    </p:spTree>
    <p:extLst>
      <p:ext uri="{BB962C8B-B14F-4D97-AF65-F5344CB8AC3E}">
        <p14:creationId xmlns:p14="http://schemas.microsoft.com/office/powerpoint/2010/main" val="24650892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D3A69-4593-7781-4A09-8467E69B3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FD407E0-5FAB-8A60-CA08-56B388D2A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256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9AA62-7881-9414-F039-72296837D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34. AB 2867 (Gabriel) Recovery of artwork and personal property lost due to persecution. [EAN]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 9/16/24 Chaptered – Secretary of State – Chapter 257 Statutes of 2024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1583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76F26-4AB6-2900-12EF-571937E8C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25DFD1E-80BE-610C-01B6-0E648E389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</a:t>
            </a:r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 CASE LAW DEVELOPMENTS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84AB5-B137-C690-0BC4-C26B7DD03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35. Statute of Limitations For Claims Arising From Agreement with a Decedent Did Not Apply To Claim Based on Trust Amendment.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SPB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SMITH V. MYERS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103 Cal.App.5th 586 (June 27, 2024).</a:t>
            </a:r>
          </a:p>
        </p:txBody>
      </p:sp>
    </p:spTree>
    <p:extLst>
      <p:ext uri="{BB962C8B-B14F-4D97-AF65-F5344CB8AC3E}">
        <p14:creationId xmlns:p14="http://schemas.microsoft.com/office/powerpoint/2010/main" val="22797991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843CC-C5D3-23FC-FF79-38F14B6F8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3D8A272-F4BE-9693-6168-9A3D5D645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383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71C3E-30BE-C2CB-F672-2C3A5838D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36. Court Confirms Standard for Non-Clients to Sue Drafting Attorney for Malpractice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JWP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GROSSMAN V. WAKEMAN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[2024] 104 Cal. App. 5th 1012 (11/19/2024)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7287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BB0D1-467D-BF01-A2DA-51F6E2B6E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B0EFC9E-67D2-52CF-A570-7D9084E02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36805-194A-0700-563C-5F80F7F853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37. SB 1399 (Stern) Transfer of real property: transfer fees [EAN]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 9/22/24 Chaptered – Secretary of State – Chapter 475 Statutes of 2024</a:t>
            </a:r>
          </a:p>
        </p:txBody>
      </p:sp>
    </p:spTree>
    <p:extLst>
      <p:ext uri="{BB962C8B-B14F-4D97-AF65-F5344CB8AC3E}">
        <p14:creationId xmlns:p14="http://schemas.microsoft.com/office/powerpoint/2010/main" val="113485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1130300"/>
            <a:ext cx="814705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B565128-4DCB-3DCC-2668-8ACEFC350582}"/>
              </a:ext>
            </a:extLst>
          </p:cNvPr>
          <p:cNvSpPr txBox="1">
            <a:spLocks/>
          </p:cNvSpPr>
          <p:nvPr/>
        </p:nvSpPr>
        <p:spPr>
          <a:xfrm>
            <a:off x="603250" y="2105404"/>
            <a:ext cx="8488680" cy="4240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Standing Under Probate Code Section 17200 Expands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endParaRPr lang="en-US" sz="35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HAMLIN V. JENDAYI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105 Cal.App.5th 1064 (October 17, 2024)</a:t>
            </a:r>
          </a:p>
        </p:txBody>
      </p:sp>
    </p:spTree>
    <p:extLst>
      <p:ext uri="{BB962C8B-B14F-4D97-AF65-F5344CB8AC3E}">
        <p14:creationId xmlns:p14="http://schemas.microsoft.com/office/powerpoint/2010/main" val="1907184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06EC7-F135-343A-8775-EEED25FBF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7BD551-9188-6F01-E419-0F56309E2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39" y="756151"/>
            <a:ext cx="8288087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B9ECB-BC47-D23F-ED90-73DCB79E1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6321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38. Social Media Companies Were Not Providers of Electronic Communication Services (ECS) Within Meaning of Federal Stored Communications Act (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SNAP, INC. V. SUPERIOR COURT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             103 Cal.App.5th 1031 (July 23, 2024) [Reviewed Granted By California Supreme Court]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0264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2113E-ACFB-CEFE-02CA-46B32A99A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52DE1C0-65CE-0376-180B-74E647BA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53D3D-0C23-A06D-F0BC-A5E7BBF9F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39. Ninth Circuit Affirms Loans without Expectation of Repayment are Gifts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JWP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ESTATE OF MARY P. BOLLES V. COMMISSIONER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[9th Cir 2024] No. 22-70192 (4/1/2024)</a:t>
            </a:r>
          </a:p>
        </p:txBody>
      </p:sp>
    </p:spTree>
    <p:extLst>
      <p:ext uri="{BB962C8B-B14F-4D97-AF65-F5344CB8AC3E}">
        <p14:creationId xmlns:p14="http://schemas.microsoft.com/office/powerpoint/2010/main" val="27371388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BD9F7-346D-0BCE-8CCD-1728DCCCE9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EE29847-BCC4-361D-B035-1CDBB6CEF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5193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 CALIFORNIA CASE LAW DEVELOPMENTS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EC890-183B-3D7F-9204-A9291B9BD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9496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40. AB 1868 (Friedman) Property taxation: assessments: affordable housing [EAN]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 9/25/24 Chaptered – Secretary of State – Chapter 553 Statutes of 2024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8614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3ABDB-A1F6-1BF6-6330-5AFE91768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2A51B35-3BF0-BD52-A6D4-59735F75F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3109D-DC53-5DB8-CC9C-8E373F20F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67410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41. Civil Actions: Electronic Service.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SPB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2283 </a:t>
            </a: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(Pacheco; July 18, 2024)</a:t>
            </a:r>
          </a:p>
        </p:txBody>
      </p:sp>
    </p:spTree>
    <p:extLst>
      <p:ext uri="{BB962C8B-B14F-4D97-AF65-F5344CB8AC3E}">
        <p14:creationId xmlns:p14="http://schemas.microsoft.com/office/powerpoint/2010/main" val="32130937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2E00B3-295B-9D08-36B6-69161D709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7A253BD-692D-AF25-3CBC-E324B559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764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966BC-D65A-C309-555B-3837C340A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7464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42. 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USSC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Affirms that Corporate Owned Life Insurance Proceeds Included in Value of Corporate Stock for Estate Tax Valuation Purposes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JWP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CONNELLY V. UNITED STATES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[2024] No. 23–146 (6/6/2024)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587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075B6-7AE1-9DE3-637A-5EA72D57B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5E9D455-13E6-A67C-A16B-6DDFDED00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CF710-BD67-E482-90C6-312C2CFFD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43. AB 1880 (Alanis) Minors: artistic employment [EAN]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 9/27/24 Chaptered – Secretary of State – Chapter 610 Statutes of 2024</a:t>
            </a:r>
          </a:p>
        </p:txBody>
      </p:sp>
    </p:spTree>
    <p:extLst>
      <p:ext uri="{BB962C8B-B14F-4D97-AF65-F5344CB8AC3E}">
        <p14:creationId xmlns:p14="http://schemas.microsoft.com/office/powerpoint/2010/main" val="2409993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9202B2-4E9B-F073-D4E7-48EA00144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0F5C0A-9D95-222D-33F7-58837DB8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256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21165-03EE-551F-F9A7-8C5BC07C4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9242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44. Financial Institutions: Service of Process.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DE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2067 </a:t>
            </a:r>
            <a:r>
              <a:rPr lang="de-DE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(Dixon; September 12, 2024)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2513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A6B72-69A9-53BF-1D46-A08B11246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4F1E84A-8523-7741-04D7-53A69E74E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AC5B-EE7B-09E3-DA95-94D9EAF2E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45. Courts: Remote Court Reporting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SPB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de-DE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3013 </a:t>
            </a:r>
            <a:r>
              <a:rPr lang="de-DE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(Maienschein; September 14, 2024)</a:t>
            </a:r>
            <a:endParaRPr lang="en-US" sz="2400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0494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76DC1-658F-8912-253E-C8E965608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3F398C-006B-FD7D-D83C-8BB83B938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129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8DBEA-5CED-70F3-AE05-856B7F235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9369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46. Civil Actions: Enforcement of Money Judgments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DE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2837 </a:t>
            </a:r>
            <a:r>
              <a:rPr lang="de-DE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(Bauer-Kahan; September 24, 2024)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295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C3D5C-7CFD-7D34-4978-E9CC956B4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7349877-4EE9-9284-BA81-9D9BCAC0E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88E3A-DCA1-7FF8-04DA-315D49D75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43889"/>
            <a:ext cx="8557260" cy="4614111"/>
          </a:xfrm>
        </p:spPr>
        <p:txBody>
          <a:bodyPr>
            <a:normAutofit/>
          </a:bodyPr>
          <a:lstStyle/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47. Judiciary Omnibus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SPB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de-DE" sz="24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3281 </a:t>
            </a:r>
            <a:r>
              <a:rPr lang="de-DE" sz="2400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(September 28, 2024)</a:t>
            </a:r>
            <a:endParaRPr lang="en-US" sz="2400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6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3F3F3-00F6-AE4D-9363-28934F0E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94" y="671821"/>
            <a:ext cx="10100310" cy="86352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1A9A-78EA-454E-BB56-50DCEB56F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888" y="1510256"/>
            <a:ext cx="8883316" cy="53540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3. QTIP Trusts – Early Termination of QTIP Trusts Result in Gift By Remainder Beneficiaries – Are QTIP Trusts the Ultimate Tax Quagmire or Does Logic Prevail?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JWP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indent="0">
              <a:buNone/>
            </a:pPr>
            <a:endParaRPr lang="en-US" sz="3000" b="1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ESTATE OF ANENBERG V. COMMISSIONER </a:t>
            </a:r>
            <a:r>
              <a:rPr lang="en-US" sz="2400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[2024] 162 T.C. No. 9 (5/21/24)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			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endParaRPr lang="en-US" sz="2400" b="1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BRUCE E. MCDOUGALL V. COMMISSIONER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[2024] 163 T.C. No. 5 (9/17/24) - See also </a:t>
            </a: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CCA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202118008</a:t>
            </a:r>
          </a:p>
          <a:p>
            <a:pPr marL="0" indent="0">
              <a:buNone/>
            </a:pPr>
            <a:endParaRPr lang="en-US" sz="2400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000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0382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A04C0-5453-8C30-2DBB-DDBFB2E61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EBFA178-1098-C957-3EC9-2A5E96C62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40" y="756151"/>
            <a:ext cx="815106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7B012-5378-D7A3-14D9-C3E68E2E4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40" y="1962317"/>
            <a:ext cx="8288087" cy="5225884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48. Civil Disputes [</a:t>
            </a:r>
            <a:r>
              <a:rPr lang="en-US" sz="3000" b="1" i="0" dirty="0" err="1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DE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SB 940 </a:t>
            </a:r>
            <a:r>
              <a:rPr lang="de-DE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(Umberg; September 29, 2024)</a:t>
            </a:r>
            <a:endParaRPr lang="en-US" sz="1800" i="0" dirty="0">
              <a:solidFill>
                <a:srgbClr val="10282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8999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EE533-D516-41DC-8A34-90B171FF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57037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B59DF4-CEB7-4115-907D-CCFBA6C5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1130300"/>
            <a:ext cx="8159750" cy="52705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94E4B-6D3E-8240-960B-E6C41011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250" y="2086572"/>
            <a:ext cx="8014970" cy="4933549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000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An Agency Document Allowing The Agent To Make The Principal’s Health Care Decisions Does Not Infer The Authority To Sign An Arbitration Agreement. More Is Required [EAN]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000" b="1" i="0" dirty="0">
              <a:solidFill>
                <a:srgbClr val="10282C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b="1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HARROD V. COUNTRY OAKS PARTNERS, LLC </a:t>
            </a:r>
            <a:r>
              <a:rPr lang="en-US" i="0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15 Cal.5th 939 [March 28, 2024; petition for certiorari denied October 7, 2024]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65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6A3B2B4-F7B8-4DDD-B180-BF155AEFF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70326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11205-6223-9842-9047-974D136E9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12975"/>
            <a:ext cx="8488680" cy="46450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An Order Suspending The Powers Of A Trustee Is Confirmed As Non-Appealable. [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10282C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YOUNG V. HARTFORD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10282C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(2024) --- Cal.Rptr.3d --- 2024 WL 4750759 (November 12, 2024)</a:t>
            </a:r>
          </a:p>
        </p:txBody>
      </p:sp>
    </p:spTree>
    <p:extLst>
      <p:ext uri="{BB962C8B-B14F-4D97-AF65-F5344CB8AC3E}">
        <p14:creationId xmlns:p14="http://schemas.microsoft.com/office/powerpoint/2010/main" val="3250134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2487391-D0C9-4329-B0AF-F78A9AE04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56578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3E8C-9971-4346-BED1-8401F24A5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63726"/>
            <a:ext cx="8557260" cy="4397543"/>
          </a:xfrm>
        </p:spPr>
        <p:txBody>
          <a:bodyPr>
            <a:normAutofit/>
          </a:bodyPr>
          <a:lstStyle/>
          <a:p>
            <a:pPr marL="0" marR="0" lvl="0" indent="0">
              <a:spcBef>
                <a:spcPct val="0"/>
              </a:spcBef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6. IRS Asserts Consenting to Trust Modification Can Result in a Gift by Trust Beneficiaries [</a:t>
            </a:r>
            <a:r>
              <a:rPr lang="en-US" sz="3000" b="1" dirty="0" err="1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JWP</a:t>
            </a: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marR="0" lvl="0" indent="0">
              <a:spcBef>
                <a:spcPct val="0"/>
              </a:spcBef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en-US" sz="3000" b="1" dirty="0">
              <a:solidFill>
                <a:srgbClr val="10282C"/>
              </a:solidFill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spcBef>
                <a:spcPct val="0"/>
              </a:spcBef>
              <a:spcAft>
                <a:spcPct val="0"/>
              </a:spcAft>
              <a:buSzPts val="1600"/>
              <a:buNone/>
              <a:tabLst>
                <a:tab pos="0" algn="l"/>
                <a:tab pos="5715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sz="2400" b="1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ILM 202352018 </a:t>
            </a:r>
            <a:r>
              <a:rPr lang="en-US" sz="2400" dirty="0">
                <a:solidFill>
                  <a:srgbClr val="10282C"/>
                </a:solidFill>
                <a:latin typeface="Bookman Old Style" panose="02050604050505020204" pitchFamily="18" charset="0"/>
                <a:ea typeface="Arial" panose="020B0604020202020204" pitchFamily="34" charset="0"/>
                <a:cs typeface="Arial" panose="020B0604020202020204" pitchFamily="34" charset="0"/>
              </a:rPr>
              <a:t>[2023] (1/3/24)</a:t>
            </a:r>
            <a:endParaRPr lang="en-US" sz="2400" dirty="0">
              <a:latin typeface="Bookman Old Style" panose="020506040505050202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3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6A3B2B4-F7B8-4DDD-B180-BF155AEFF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675"/>
            <a:ext cx="8885238" cy="70326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chemeClr val="accent6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. RECENT CALIFORNIA CASE LAW DEVELOPMENTS, LEGISLATION, &amp; “TAX” AUTHORITIES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11205-6223-9842-9047-974D136E9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9274"/>
            <a:ext cx="8885238" cy="4848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>
                <a:solidFill>
                  <a:srgbClr val="10282C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3000" b="1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Case You Have Any Question On Why Facilities Fight So Hard To Avoid Juries…Resident Dies After Drinking An Industrial-Strength Cleaner That Had Been Poured Into A Juice Pitcher By Residency Employee [EAN]</a:t>
            </a:r>
          </a:p>
          <a:p>
            <a:pPr marL="0" indent="0">
              <a:buNone/>
            </a:pPr>
            <a:endParaRPr lang="en-US" sz="3000" b="1" dirty="0">
              <a:solidFill>
                <a:srgbClr val="10282C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MAXWELL V. ATRIA MANAGEMENT CO., LLC </a:t>
            </a:r>
            <a:r>
              <a:rPr lang="en-US" sz="2400" dirty="0">
                <a:solidFill>
                  <a:srgbClr val="10282C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(2024) 105 Cal.App.5th 230 [September 19, 2024; petition for review filed on October 29, 2024]</a:t>
            </a:r>
            <a:endParaRPr lang="en-US" sz="2400" dirty="0">
              <a:solidFill>
                <a:srgbClr val="10282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63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LA">
      <a:dk1>
        <a:srgbClr val="1B3036"/>
      </a:dk1>
      <a:lt1>
        <a:srgbClr val="FFFFFF"/>
      </a:lt1>
      <a:dk2>
        <a:srgbClr val="547B82"/>
      </a:dk2>
      <a:lt2>
        <a:srgbClr val="E7E6E6"/>
      </a:lt2>
      <a:accent1>
        <a:srgbClr val="EAE3DA"/>
      </a:accent1>
      <a:accent2>
        <a:srgbClr val="1B3036"/>
      </a:accent2>
      <a:accent3>
        <a:srgbClr val="BA8A69"/>
      </a:accent3>
      <a:accent4>
        <a:srgbClr val="747474"/>
      </a:accent4>
      <a:accent5>
        <a:srgbClr val="936D51"/>
      </a:accent5>
      <a:accent6>
        <a:srgbClr val="7B5C45"/>
      </a:accent6>
      <a:hlink>
        <a:srgbClr val="547B82"/>
      </a:hlink>
      <a:folHlink>
        <a:srgbClr val="954F72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LA">
      <a:dk1>
        <a:srgbClr val="1B3036"/>
      </a:dk1>
      <a:lt1>
        <a:srgbClr val="FFFFFF"/>
      </a:lt1>
      <a:dk2>
        <a:srgbClr val="547B82"/>
      </a:dk2>
      <a:lt2>
        <a:srgbClr val="E7E6E6"/>
      </a:lt2>
      <a:accent1>
        <a:srgbClr val="EAE3DA"/>
      </a:accent1>
      <a:accent2>
        <a:srgbClr val="1B3036"/>
      </a:accent2>
      <a:accent3>
        <a:srgbClr val="BA8A69"/>
      </a:accent3>
      <a:accent4>
        <a:srgbClr val="747474"/>
      </a:accent4>
      <a:accent5>
        <a:srgbClr val="936D51"/>
      </a:accent5>
      <a:accent6>
        <a:srgbClr val="7B5C45"/>
      </a:accent6>
      <a:hlink>
        <a:srgbClr val="547B82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2834</Words>
  <Application>Microsoft Office PowerPoint</Application>
  <PresentationFormat>Widescreen</PresentationFormat>
  <Paragraphs>219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Bookman Old Style</vt:lpstr>
      <vt:lpstr>Calibri</vt:lpstr>
      <vt:lpstr>Times New Roman</vt:lpstr>
      <vt:lpstr>Office Theme</vt:lpstr>
      <vt:lpstr>1_Office Theme</vt:lpstr>
      <vt:lpstr>2024 Update and a View of 2025: Are You Ready for the Misinformation and Lies?  2024 ANNUAL UPDATE</vt:lpstr>
      <vt:lpstr>A. Revenue Procedure 2023-34 – 2024 Inflation Adjustments [JWP] 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B. RECENT CALIFORNIA CASE LAW DEVELOPMENTS, LEGISLATION, &amp; “TAX” AUTHORITIES CASE LAW DEVELOPMENTS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 CALIFORNIA CASE LAW DEVELOPMENTS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B. RECENT CALIFORNIA CASE LAW DEVELOPMENTS, LEGISLATION, &amp; “TAX” AUTHORITIES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1900-01-01T07:00:00Z</dcterms:created>
  <dcterms:modified xsi:type="dcterms:W3CDTF">2025-02-17T19:27:57Z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ab3d4d14-9f8c-443b-986c-1b12bf796fb6</vt:lpwstr>
  </property>
  <property fmtid="{D5CDD505-2E9C-101B-9397-08002B2CF9AE}" pid="3" name="Classification">
    <vt:lpwstr>Unclassified</vt:lpwstr>
  </property>
</Properties>
</file>