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0" r:id="rId1"/>
  </p:sldMasterIdLst>
  <p:notesMasterIdLst>
    <p:notesMasterId r:id="rId29"/>
  </p:notesMasterIdLst>
  <p:sldIdLst>
    <p:sldId id="256" r:id="rId2"/>
    <p:sldId id="273" r:id="rId3"/>
    <p:sldId id="294" r:id="rId4"/>
    <p:sldId id="286" r:id="rId5"/>
    <p:sldId id="257" r:id="rId6"/>
    <p:sldId id="275" r:id="rId7"/>
    <p:sldId id="274" r:id="rId8"/>
    <p:sldId id="259" r:id="rId9"/>
    <p:sldId id="276" r:id="rId10"/>
    <p:sldId id="260" r:id="rId11"/>
    <p:sldId id="258" r:id="rId12"/>
    <p:sldId id="285" r:id="rId13"/>
    <p:sldId id="279" r:id="rId14"/>
    <p:sldId id="287" r:id="rId15"/>
    <p:sldId id="288" r:id="rId16"/>
    <p:sldId id="264" r:id="rId17"/>
    <p:sldId id="284" r:id="rId18"/>
    <p:sldId id="281" r:id="rId19"/>
    <p:sldId id="290" r:id="rId20"/>
    <p:sldId id="291" r:id="rId21"/>
    <p:sldId id="261" r:id="rId22"/>
    <p:sldId id="271" r:id="rId23"/>
    <p:sldId id="282" r:id="rId24"/>
    <p:sldId id="292" r:id="rId25"/>
    <p:sldId id="289" r:id="rId26"/>
    <p:sldId id="295" r:id="rId27"/>
    <p:sldId id="268" r:id="rId2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29" autoAdjust="0"/>
  </p:normalViewPr>
  <p:slideViewPr>
    <p:cSldViewPr>
      <p:cViewPr varScale="1">
        <p:scale>
          <a:sx n="101" d="100"/>
          <a:sy n="101" d="100"/>
        </p:scale>
        <p:origin x="1434"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043E7BD3-134D-4816-B8C9-90E70AACE03B}" type="datetimeFigureOut">
              <a:rPr lang="en-US" smtClean="0"/>
              <a:t>10/20/2026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24EAE2E5-31B2-43D2-9B10-316233EFF119}" type="slidenum">
              <a:rPr lang="en-US" smtClean="0"/>
              <a:t>‹#›</a:t>
            </a:fld>
            <a:endParaRPr lang="en-US"/>
          </a:p>
        </p:txBody>
      </p:sp>
    </p:spTree>
    <p:extLst>
      <p:ext uri="{BB962C8B-B14F-4D97-AF65-F5344CB8AC3E}">
        <p14:creationId xmlns:p14="http://schemas.microsoft.com/office/powerpoint/2010/main" val="1515152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more terms and definitions reference LTA 2023/018 which provides the final amended rules for the Property Tax Rules governing Intergenerational Transfers.  </a:t>
            </a:r>
          </a:p>
          <a:p>
            <a:r>
              <a:rPr lang="en-US" dirty="0"/>
              <a:t>See Property Tax Rule 462.520 Exclusion from Change in Ownership – Intergenerational Transfers</a:t>
            </a:r>
          </a:p>
        </p:txBody>
      </p:sp>
      <p:sp>
        <p:nvSpPr>
          <p:cNvPr id="4" name="Slide Number Placeholder 3"/>
          <p:cNvSpPr>
            <a:spLocks noGrp="1"/>
          </p:cNvSpPr>
          <p:nvPr>
            <p:ph type="sldNum" sz="quarter" idx="5"/>
          </p:nvPr>
        </p:nvSpPr>
        <p:spPr/>
        <p:txBody>
          <a:bodyPr/>
          <a:lstStyle/>
          <a:p>
            <a:fld id="{24EAE2E5-31B2-43D2-9B10-316233EFF119}" type="slidenum">
              <a:rPr lang="en-US" smtClean="0"/>
              <a:t>11</a:t>
            </a:fld>
            <a:endParaRPr lang="en-US"/>
          </a:p>
        </p:txBody>
      </p:sp>
    </p:spTree>
    <p:extLst>
      <p:ext uri="{BB962C8B-B14F-4D97-AF65-F5344CB8AC3E}">
        <p14:creationId xmlns:p14="http://schemas.microsoft.com/office/powerpoint/2010/main" val="13733243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1"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79"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4" y="1730403"/>
            <a:ext cx="5648623" cy="1204306"/>
          </a:xfrm>
        </p:spPr>
        <p:txBody>
          <a:bodyPr bIns="9144" anchor="b"/>
          <a:lstStyle>
            <a:lvl1pPr>
              <a:defRPr sz="3200"/>
            </a:lvl1pPr>
          </a:lstStyle>
          <a:p>
            <a:r>
              <a:rPr lang="en-US"/>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subtitle style</a:t>
            </a:r>
            <a:endParaRPr lang="en-US" dirty="0"/>
          </a:p>
        </p:txBody>
      </p:sp>
      <p:sp>
        <p:nvSpPr>
          <p:cNvPr id="4" name="Date Placeholder 3"/>
          <p:cNvSpPr>
            <a:spLocks noGrp="1"/>
          </p:cNvSpPr>
          <p:nvPr>
            <p:ph type="dt" sz="half" idx="10"/>
          </p:nvPr>
        </p:nvSpPr>
        <p:spPr/>
        <p:txBody>
          <a:bodyPr/>
          <a:lstStyle/>
          <a:p>
            <a:fld id="{68669328-B82E-4ADE-9D5B-5BE6197C7C34}"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A3C5B0-1959-4731-A613-9163C499E36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669328-B82E-4ADE-9D5B-5BE6197C7C34}"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A3C5B0-1959-4731-A613-9163C499E36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79"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1"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8"/>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text styles</a:t>
            </a:r>
          </a:p>
        </p:txBody>
      </p:sp>
      <p:sp>
        <p:nvSpPr>
          <p:cNvPr id="4" name="Date Placeholder 3"/>
          <p:cNvSpPr>
            <a:spLocks noGrp="1"/>
          </p:cNvSpPr>
          <p:nvPr>
            <p:ph type="dt" sz="half" idx="10"/>
          </p:nvPr>
        </p:nvSpPr>
        <p:spPr/>
        <p:txBody>
          <a:bodyPr/>
          <a:lstStyle/>
          <a:p>
            <a:fld id="{68669328-B82E-4ADE-9D5B-5BE6197C7C34}"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A3C5B0-1959-4731-A613-9163C499E36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669328-B82E-4ADE-9D5B-5BE6197C7C34}"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A3C5B0-1959-4731-A613-9163C499E368}" type="slidenum">
              <a:rPr lang="en-US" smtClean="0"/>
              <a:pPr/>
              <a:t>‹#›</a:t>
            </a:fld>
            <a:endParaRPr lang="en-US"/>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4" name="Content Placeholder 3"/>
          <p:cNvSpPr>
            <a:spLocks noGrp="1"/>
          </p:cNvSpPr>
          <p:nvPr>
            <p:ph sz="half" idx="2"/>
          </p:nvPr>
        </p:nvSpPr>
        <p:spPr>
          <a:xfrm>
            <a:off x="819151"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669328-B82E-4ADE-9D5B-5BE6197C7C34}" type="datetimeFigureOut">
              <a:rPr lang="en-US" smtClean="0"/>
              <a:pPr/>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A3C5B0-1959-4731-A613-9163C499E36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8669328-B82E-4ADE-9D5B-5BE6197C7C34}" type="datetimeFigureOut">
              <a:rPr lang="en-US" smtClean="0"/>
              <a:pPr/>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A3C5B0-1959-4731-A613-9163C499E36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669328-B82E-4ADE-9D5B-5BE6197C7C34}" type="datetimeFigureOut">
              <a:rPr lang="en-US" smtClean="0"/>
              <a:pPr/>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A3C5B0-1959-4731-A613-9163C499E36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1"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9"/>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1" y="1576104"/>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Content Placeholder 2"/>
          <p:cNvSpPr>
            <a:spLocks noGrp="1"/>
          </p:cNvSpPr>
          <p:nvPr>
            <p:ph idx="1"/>
          </p:nvPr>
        </p:nvSpPr>
        <p:spPr>
          <a:xfrm>
            <a:off x="4749553"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19140000">
            <a:off x="1297955" y="2253386"/>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a:t>Click to edit Master text styles</a:t>
            </a:r>
          </a:p>
        </p:txBody>
      </p:sp>
      <p:sp>
        <p:nvSpPr>
          <p:cNvPr id="5" name="Date Placeholder 4"/>
          <p:cNvSpPr>
            <a:spLocks noGrp="1"/>
          </p:cNvSpPr>
          <p:nvPr>
            <p:ph type="dt" sz="half" idx="10"/>
          </p:nvPr>
        </p:nvSpPr>
        <p:spPr/>
        <p:txBody>
          <a:bodyPr/>
          <a:lstStyle/>
          <a:p>
            <a:fld id="{68669328-B82E-4ADE-9D5B-5BE6197C7C34}" type="datetimeFigureOut">
              <a:rPr lang="en-US" smtClean="0"/>
              <a:pPr/>
              <a:t>10/20/2026</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5CA3C5B0-1959-4731-A613-9163C499E36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6"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a:t>Click icon to add picture</a:t>
            </a:r>
            <a:endParaRPr lang="en-US" dirty="0"/>
          </a:p>
        </p:txBody>
      </p:sp>
      <p:sp>
        <p:nvSpPr>
          <p:cNvPr id="9" name="Right Triangle 8"/>
          <p:cNvSpPr/>
          <p:nvPr/>
        </p:nvSpPr>
        <p:spPr>
          <a:xfrm>
            <a:off x="1"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rot="19140000">
            <a:off x="1143481"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669328-B82E-4ADE-9D5B-5BE6197C7C34}"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A3C5B0-1959-4731-A613-9163C499E36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669328-B82E-4ADE-9D5B-5BE6197C7C34}"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A3C5B0-1959-4731-A613-9163C499E36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669328-B82E-4ADE-9D5B-5BE6197C7C34}"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A3C5B0-1959-4731-A613-9163C499E36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Freeform 6"/>
          <p:cNvSpPr/>
          <p:nvPr/>
        </p:nvSpPr>
        <p:spPr>
          <a:xfrm>
            <a:off x="-2381"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79" y="5051293"/>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1" y="365760"/>
            <a:ext cx="7520940" cy="54864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22961" y="1100629"/>
            <a:ext cx="7520940" cy="35798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68669328-B82E-4ADE-9D5B-5BE6197C7C34}" type="datetimeFigureOut">
              <a:rPr lang="en-US" smtClean="0"/>
              <a:pPr/>
              <a:t>10/20/2026</a:t>
            </a:fld>
            <a:endParaRPr lang="en-US"/>
          </a:p>
        </p:txBody>
      </p:sp>
      <p:sp>
        <p:nvSpPr>
          <p:cNvPr id="5" name="Footer Placeholder 4"/>
          <p:cNvSpPr>
            <a:spLocks noGrp="1"/>
          </p:cNvSpPr>
          <p:nvPr>
            <p:ph type="ftr" sz="quarter" idx="3"/>
          </p:nvPr>
        </p:nvSpPr>
        <p:spPr>
          <a:xfrm>
            <a:off x="3517515"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8401039"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5CA3C5B0-1959-4731-A613-9163C499E36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Prop 19 </a:t>
            </a:r>
            <a:br>
              <a:rPr lang="en-US" dirty="0"/>
            </a:br>
            <a:r>
              <a:rPr lang="en-US" dirty="0"/>
              <a:t>Intergenerational Transfers</a:t>
            </a:r>
          </a:p>
        </p:txBody>
      </p:sp>
      <p:sp>
        <p:nvSpPr>
          <p:cNvPr id="3" name="Subtitle 2"/>
          <p:cNvSpPr>
            <a:spLocks noGrp="1"/>
          </p:cNvSpPr>
          <p:nvPr>
            <p:ph type="subTitle" idx="1"/>
          </p:nvPr>
        </p:nvSpPr>
        <p:spPr/>
        <p:txBody>
          <a:bodyPr/>
          <a:lstStyle/>
          <a:p>
            <a:r>
              <a:rPr lang="en-US" dirty="0"/>
              <a:t>An overview</a:t>
            </a:r>
          </a:p>
        </p:txBody>
      </p:sp>
    </p:spTree>
    <p:extLst>
      <p:ext uri="{BB962C8B-B14F-4D97-AF65-F5344CB8AC3E}">
        <p14:creationId xmlns:p14="http://schemas.microsoft.com/office/powerpoint/2010/main" val="4149514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7520940" cy="548640"/>
          </a:xfrm>
        </p:spPr>
        <p:txBody>
          <a:bodyPr/>
          <a:lstStyle/>
          <a:p>
            <a:r>
              <a:rPr lang="en-US" dirty="0">
                <a:latin typeface="Copperplate Gothic Light" panose="020E0507020206020404" pitchFamily="34" charset="0"/>
              </a:rPr>
              <a:t>introduction</a:t>
            </a:r>
          </a:p>
        </p:txBody>
      </p:sp>
      <p:sp>
        <p:nvSpPr>
          <p:cNvPr id="3" name="Content Placeholder 2"/>
          <p:cNvSpPr>
            <a:spLocks noGrp="1"/>
          </p:cNvSpPr>
          <p:nvPr>
            <p:ph idx="1"/>
          </p:nvPr>
        </p:nvSpPr>
        <p:spPr>
          <a:xfrm>
            <a:off x="3657600" y="1008005"/>
            <a:ext cx="4686301" cy="3871421"/>
          </a:xfrm>
        </p:spPr>
        <p:txBody>
          <a:bodyPr>
            <a:normAutofit fontScale="32500" lnSpcReduction="20000"/>
          </a:bodyPr>
          <a:lstStyle/>
          <a:p>
            <a:endParaRPr lang="en-US" dirty="0"/>
          </a:p>
          <a:p>
            <a:r>
              <a:rPr lang="en-US" sz="5500" dirty="0">
                <a:latin typeface="Aparajita" panose="020B0604020202020204" pitchFamily="34" charset="0"/>
                <a:cs typeface="Aparajita" panose="020B0604020202020204" pitchFamily="34" charset="0"/>
              </a:rPr>
              <a:t>Don H. Gaekle  </a:t>
            </a:r>
          </a:p>
          <a:p>
            <a:r>
              <a:rPr lang="en-US" sz="5500" dirty="0">
                <a:latin typeface="Aparajita" panose="020B0604020202020204" pitchFamily="34" charset="0"/>
                <a:cs typeface="Aparajita" panose="020B0604020202020204" pitchFamily="34" charset="0"/>
              </a:rPr>
              <a:t>Stanislaus County Assessor</a:t>
            </a:r>
            <a:endParaRPr lang="en-US" sz="5500" b="0" dirty="0">
              <a:latin typeface="Aparajita" panose="020B0604020202020204" pitchFamily="34" charset="0"/>
              <a:cs typeface="Aparajita" panose="020B0604020202020204" pitchFamily="34" charset="0"/>
            </a:endParaRPr>
          </a:p>
          <a:p>
            <a:pPr marL="0" indent="0"/>
            <a:r>
              <a:rPr lang="en-US" sz="5500" b="0" dirty="0">
                <a:latin typeface="Aparajita" panose="020B0604020202020204" pitchFamily="34" charset="0"/>
                <a:cs typeface="Aparajita" panose="020B0604020202020204" pitchFamily="34" charset="0"/>
              </a:rPr>
              <a:t>The Assessor is an elected official and is responsible for the annual assessment roll.  The current Assessor, Don H. Gaekle, was appointed as Stanislaus County Assessor by the Board of Supervisors in October 2013, and then was elected by the citizens of Stanislaus County in 2014.  He was elected for another 4-year term in 2018, and again in 2022.  He worked for 27 years as an Appraiser, Supervising Appraiser, and Assistant Assessor of Valuation in Stanislaus County prior to becoming Assessor.  </a:t>
            </a:r>
          </a:p>
          <a:p>
            <a:pPr marL="0" indent="0"/>
            <a:r>
              <a:rPr lang="en-US" sz="5500" b="0" dirty="0">
                <a:latin typeface="Aparajita" panose="020B0604020202020204" pitchFamily="34" charset="0"/>
                <a:cs typeface="Aparajita" panose="020B0604020202020204" pitchFamily="34" charset="0"/>
              </a:rPr>
              <a:t>Through oversight of staff, he is responsible for fair and equitable valuations, preparing the annual and supplemental assessment rolls for Stanislaus County, and maintaining all required records. </a:t>
            </a:r>
          </a:p>
        </p:txBody>
      </p:sp>
      <p:pic>
        <p:nvPicPr>
          <p:cNvPr id="4" name="Picture 3" descr="Assessor">
            <a:extLst>
              <a:ext uri="{FF2B5EF4-FFF2-40B4-BE49-F238E27FC236}">
                <a16:creationId xmlns:a16="http://schemas.microsoft.com/office/drawing/2014/main" id="{FAE79CDA-3A63-EDAF-A524-99A33A726720}"/>
              </a:ext>
            </a:extLst>
          </p:cNvPr>
          <p:cNvPicPr>
            <a:picLocks noChangeAspect="1"/>
          </p:cNvPicPr>
          <p:nvPr/>
        </p:nvPicPr>
        <p:blipFill>
          <a:blip r:embed="rId2"/>
          <a:stretch>
            <a:fillRect/>
          </a:stretch>
        </p:blipFill>
        <p:spPr>
          <a:xfrm>
            <a:off x="609600" y="1157779"/>
            <a:ext cx="2857500" cy="3571875"/>
          </a:xfrm>
          <a:prstGeom prst="rect">
            <a:avLst/>
          </a:prstGeom>
        </p:spPr>
      </p:pic>
    </p:spTree>
    <p:extLst>
      <p:ext uri="{BB962C8B-B14F-4D97-AF65-F5344CB8AC3E}">
        <p14:creationId xmlns:p14="http://schemas.microsoft.com/office/powerpoint/2010/main" val="1299548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9AE9ED72-53CC-AB06-201C-1CAA165EBA59}"/>
              </a:ext>
            </a:extLst>
          </p:cNvPr>
          <p:cNvSpPr txBox="1">
            <a:spLocks/>
          </p:cNvSpPr>
          <p:nvPr/>
        </p:nvSpPr>
        <p:spPr>
          <a:xfrm>
            <a:off x="1143000" y="609600"/>
            <a:ext cx="6705600" cy="4190999"/>
          </a:xfrm>
          <a:prstGeom prst="rect">
            <a:avLst/>
          </a:prstGeom>
        </p:spPr>
        <p:txBody>
          <a:bodyPr>
            <a:normAutofit fontScale="92500" lnSpcReduction="20000"/>
          </a:bodyPr>
          <a:lst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a:lstStyle>
          <a:p>
            <a:endParaRPr lang="en-US" dirty="0"/>
          </a:p>
          <a:p>
            <a:r>
              <a:rPr lang="en-US" sz="3200" dirty="0">
                <a:latin typeface="Aparajita" panose="02020603050405020304" pitchFamily="18" charset="0"/>
                <a:cs typeface="Aparajita" panose="02020603050405020304" pitchFamily="18" charset="0"/>
              </a:rPr>
              <a:t>Natasha Basso </a:t>
            </a:r>
          </a:p>
          <a:p>
            <a:r>
              <a:rPr lang="en-US" sz="3200" dirty="0">
                <a:latin typeface="Aparajita" panose="02020603050405020304" pitchFamily="18" charset="0"/>
                <a:cs typeface="Aparajita" panose="02020603050405020304" pitchFamily="18" charset="0"/>
              </a:rPr>
              <a:t>Standards Supervsior</a:t>
            </a:r>
          </a:p>
          <a:p>
            <a:endParaRPr lang="en-US" sz="1800" dirty="0">
              <a:latin typeface="Aparajita" panose="02020603050405020304" pitchFamily="18" charset="0"/>
              <a:cs typeface="Aparajita" panose="02020603050405020304" pitchFamily="18" charset="0"/>
            </a:endParaRPr>
          </a:p>
          <a:p>
            <a:pPr marL="0" indent="0" fontAlgn="t"/>
            <a:r>
              <a:rPr lang="en-US" sz="3000" b="0" dirty="0">
                <a:latin typeface="Aparajita" panose="02020603050405020304" pitchFamily="18" charset="0"/>
                <a:cs typeface="Aparajita" panose="02020603050405020304" pitchFamily="18" charset="0"/>
              </a:rPr>
              <a:t>Natasha has been with the Assessor’s Office since 2015. She has worked in both the Residential and Commercial/Industrial valuation divisions, gaining extensive experience across multiple property types. </a:t>
            </a:r>
          </a:p>
          <a:p>
            <a:pPr marL="0" indent="0" fontAlgn="t"/>
            <a:r>
              <a:rPr lang="en-US" sz="3000" b="0" dirty="0">
                <a:latin typeface="Aparajita" panose="02020603050405020304" pitchFamily="18" charset="0"/>
                <a:cs typeface="Aparajita" panose="02020603050405020304" pitchFamily="18" charset="0"/>
              </a:rPr>
              <a:t>She currently serves as the Standards Supervisor, where she oversees and reviews office processes, addresses legal and procedural questions.</a:t>
            </a:r>
          </a:p>
          <a:p>
            <a:pPr marL="0" indent="0"/>
            <a:endParaRPr lang="en-US" sz="5500" b="0" dirty="0">
              <a:latin typeface="Aparajita" panose="020B0604020202020204" pitchFamily="34" charset="0"/>
              <a:cs typeface="Aparajita" panose="020B0604020202020204" pitchFamily="34" charset="0"/>
            </a:endParaRPr>
          </a:p>
        </p:txBody>
      </p:sp>
    </p:spTree>
    <p:extLst>
      <p:ext uri="{BB962C8B-B14F-4D97-AF65-F5344CB8AC3E}">
        <p14:creationId xmlns:p14="http://schemas.microsoft.com/office/powerpoint/2010/main" val="3962325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B18C3-967B-D137-5E04-8746E2A568BA}"/>
              </a:ext>
            </a:extLst>
          </p:cNvPr>
          <p:cNvSpPr>
            <a:spLocks noGrp="1"/>
          </p:cNvSpPr>
          <p:nvPr>
            <p:ph type="title"/>
          </p:nvPr>
        </p:nvSpPr>
        <p:spPr/>
        <p:txBody>
          <a:bodyPr/>
          <a:lstStyle/>
          <a:p>
            <a:r>
              <a:rPr lang="en-US" dirty="0">
                <a:latin typeface="Copperplate Gothic Light" panose="020E0507020206020404" pitchFamily="34" charset="0"/>
              </a:rPr>
              <a:t>Objectives</a:t>
            </a:r>
          </a:p>
        </p:txBody>
      </p:sp>
      <p:sp>
        <p:nvSpPr>
          <p:cNvPr id="3" name="Content Placeholder 2">
            <a:extLst>
              <a:ext uri="{FF2B5EF4-FFF2-40B4-BE49-F238E27FC236}">
                <a16:creationId xmlns:a16="http://schemas.microsoft.com/office/drawing/2014/main" id="{BE3E6181-FF81-EF5F-DD6E-C57A56AA7DDD}"/>
              </a:ext>
            </a:extLst>
          </p:cNvPr>
          <p:cNvSpPr>
            <a:spLocks noGrp="1"/>
          </p:cNvSpPr>
          <p:nvPr>
            <p:ph idx="1"/>
          </p:nvPr>
        </p:nvSpPr>
        <p:spPr/>
        <p:txBody>
          <a:bodyPr>
            <a:normAutofit/>
          </a:bodyPr>
          <a:lstStyle/>
          <a:p>
            <a:pPr>
              <a:buFont typeface="Arial" panose="020B0604020202020204" pitchFamily="34" charset="0"/>
              <a:buChar char="•"/>
            </a:pPr>
            <a:r>
              <a:rPr lang="en-US" sz="2400" b="0" dirty="0">
                <a:latin typeface="Aparajita" panose="02020603050405020304" pitchFamily="18" charset="0"/>
                <a:cs typeface="Aparajita" panose="02020603050405020304" pitchFamily="18" charset="0"/>
              </a:rPr>
              <a:t>History of Propositions governing Parent/Child Exclusions</a:t>
            </a:r>
          </a:p>
          <a:p>
            <a:pPr>
              <a:buFont typeface="Arial" panose="020B0604020202020204" pitchFamily="34" charset="0"/>
              <a:buChar char="•"/>
            </a:pPr>
            <a:r>
              <a:rPr lang="en-US" sz="2400" b="0" dirty="0">
                <a:latin typeface="Aparajita" panose="02020603050405020304" pitchFamily="18" charset="0"/>
                <a:cs typeface="Aparajita" panose="02020603050405020304" pitchFamily="18" charset="0"/>
              </a:rPr>
              <a:t>Proposition 19- Intergenerational Exclusion Overview</a:t>
            </a:r>
          </a:p>
          <a:p>
            <a:pPr>
              <a:buFont typeface="Arial" panose="020B0604020202020204" pitchFamily="34" charset="0"/>
              <a:buChar char="•"/>
            </a:pPr>
            <a:r>
              <a:rPr lang="en-US" sz="2400" b="0" dirty="0">
                <a:latin typeface="Aparajita" panose="02020603050405020304" pitchFamily="18" charset="0"/>
                <a:cs typeface="Aparajita" panose="02020603050405020304" pitchFamily="18" charset="0"/>
              </a:rPr>
              <a:t>Filing Requirements</a:t>
            </a:r>
          </a:p>
          <a:p>
            <a:pPr lvl="1">
              <a:buClrTx/>
              <a:buFont typeface="Arial" panose="020B0604020202020204" pitchFamily="34" charset="0"/>
              <a:buChar char="•"/>
            </a:pPr>
            <a:r>
              <a:rPr lang="en-US" sz="2400" dirty="0">
                <a:latin typeface="Aparajita" panose="02020603050405020304" pitchFamily="18" charset="0"/>
                <a:cs typeface="Aparajita" panose="02020603050405020304" pitchFamily="18" charset="0"/>
              </a:rPr>
              <a:t>   $1 Million Amount Adjustments</a:t>
            </a:r>
          </a:p>
          <a:p>
            <a:pPr lvl="1">
              <a:buClrTx/>
              <a:buFont typeface="Arial" panose="020B0604020202020204" pitchFamily="34" charset="0"/>
              <a:buChar char="•"/>
            </a:pPr>
            <a:r>
              <a:rPr lang="en-US" sz="2400" b="0" dirty="0">
                <a:latin typeface="Aparajita" panose="02020603050405020304" pitchFamily="18" charset="0"/>
                <a:cs typeface="Aparajita" panose="02020603050405020304" pitchFamily="18" charset="0"/>
              </a:rPr>
              <a:t>   Family Farm </a:t>
            </a:r>
          </a:p>
          <a:p>
            <a:pPr lvl="1">
              <a:buClrTx/>
              <a:buFont typeface="Arial" panose="020B0604020202020204" pitchFamily="34" charset="0"/>
              <a:buChar char="•"/>
            </a:pPr>
            <a:r>
              <a:rPr lang="en-US" sz="2400" dirty="0">
                <a:latin typeface="Aparajita" panose="02020603050405020304" pitchFamily="18" charset="0"/>
                <a:cs typeface="Aparajita" panose="02020603050405020304" pitchFamily="18" charset="0"/>
              </a:rPr>
              <a:t>   Exclusion Removal</a:t>
            </a:r>
            <a:endParaRPr lang="en-US" sz="2400" b="0" dirty="0">
              <a:latin typeface="Aparajita" panose="02020603050405020304" pitchFamily="18" charset="0"/>
              <a:cs typeface="Aparajita" panose="02020603050405020304" pitchFamily="18" charset="0"/>
            </a:endParaRPr>
          </a:p>
          <a:p>
            <a:endParaRPr lang="en-US" dirty="0"/>
          </a:p>
        </p:txBody>
      </p:sp>
    </p:spTree>
    <p:extLst>
      <p:ext uri="{BB962C8B-B14F-4D97-AF65-F5344CB8AC3E}">
        <p14:creationId xmlns:p14="http://schemas.microsoft.com/office/powerpoint/2010/main" val="2187148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pperplate Gothic Light" panose="020E0507020206020404" pitchFamily="34" charset="0"/>
              </a:rPr>
              <a:t>Prop 58/193 – The history</a:t>
            </a:r>
          </a:p>
        </p:txBody>
      </p:sp>
      <p:sp>
        <p:nvSpPr>
          <p:cNvPr id="3" name="Content Placeholder 2"/>
          <p:cNvSpPr>
            <a:spLocks noGrp="1"/>
          </p:cNvSpPr>
          <p:nvPr>
            <p:ph idx="1"/>
          </p:nvPr>
        </p:nvSpPr>
        <p:spPr>
          <a:xfrm>
            <a:off x="822961" y="1100628"/>
            <a:ext cx="7520940" cy="4157172"/>
          </a:xfrm>
        </p:spPr>
        <p:txBody>
          <a:bodyPr>
            <a:normAutofit/>
          </a:bodyPr>
          <a:lstStyle/>
          <a:p>
            <a:pPr>
              <a:buFont typeface="Wingdings" panose="05000000000000000000" pitchFamily="2" charset="2"/>
              <a:buChar char="v"/>
            </a:pPr>
            <a:r>
              <a:rPr lang="en-US" sz="2000" dirty="0">
                <a:latin typeface="Aparajita" panose="020B0604020202020204" pitchFamily="34" charset="0"/>
                <a:cs typeface="Aparajita" panose="020B0604020202020204" pitchFamily="34" charset="0"/>
              </a:rPr>
              <a:t>Prop 58 – Parent/Child Exclusion</a:t>
            </a:r>
          </a:p>
          <a:p>
            <a:pPr>
              <a:buFont typeface="Wingdings" panose="05000000000000000000" pitchFamily="2" charset="2"/>
              <a:buChar char="v"/>
            </a:pPr>
            <a:r>
              <a:rPr lang="en-US" sz="2000" dirty="0">
                <a:latin typeface="Aparajita" panose="020B0604020202020204" pitchFamily="34" charset="0"/>
                <a:cs typeface="Aparajita" panose="020B0604020202020204" pitchFamily="34" charset="0"/>
              </a:rPr>
              <a:t>Statute Effective November 6, 1986 – Voter Approved</a:t>
            </a:r>
          </a:p>
          <a:p>
            <a:pPr>
              <a:buFont typeface="Wingdings" panose="05000000000000000000" pitchFamily="2" charset="2"/>
              <a:buChar char="v"/>
            </a:pPr>
            <a:r>
              <a:rPr lang="en-US" sz="2000" dirty="0">
                <a:latin typeface="Aparajita" panose="020B0604020202020204" pitchFamily="34" charset="0"/>
                <a:cs typeface="Aparajita" panose="020B0604020202020204" pitchFamily="34" charset="0"/>
              </a:rPr>
              <a:t>Prop 193 – Grandparent/Grandchild Exclusion</a:t>
            </a:r>
          </a:p>
          <a:p>
            <a:pPr>
              <a:buFont typeface="Wingdings" panose="05000000000000000000" pitchFamily="2" charset="2"/>
              <a:buChar char="v"/>
            </a:pPr>
            <a:r>
              <a:rPr lang="en-US" sz="2000" dirty="0">
                <a:latin typeface="Aparajita" panose="020B0604020202020204" pitchFamily="34" charset="0"/>
                <a:cs typeface="Aparajita" panose="020B0604020202020204" pitchFamily="34" charset="0"/>
              </a:rPr>
              <a:t>Statute Effective March 27, 1996 – Voter Approved</a:t>
            </a:r>
          </a:p>
          <a:p>
            <a:pPr>
              <a:buFont typeface="Wingdings" panose="05000000000000000000" pitchFamily="2" charset="2"/>
              <a:buChar char="v"/>
            </a:pPr>
            <a:r>
              <a:rPr lang="en-US" sz="2000" dirty="0">
                <a:latin typeface="Aparajita" panose="020B0604020202020204" pitchFamily="34" charset="0"/>
                <a:cs typeface="Aparajita" panose="020B0604020202020204" pitchFamily="34" charset="0"/>
              </a:rPr>
              <a:t>In contrast to Prop 19:</a:t>
            </a:r>
          </a:p>
          <a:p>
            <a:pPr lvl="3">
              <a:buFont typeface="Wingdings" panose="05000000000000000000" pitchFamily="2" charset="2"/>
              <a:buChar char="v"/>
            </a:pPr>
            <a:r>
              <a:rPr lang="en-US" sz="2000" dirty="0">
                <a:latin typeface="Aparajita" panose="020B0604020202020204" pitchFamily="34" charset="0"/>
                <a:cs typeface="Aparajita" panose="020B0604020202020204" pitchFamily="34" charset="0"/>
              </a:rPr>
              <a:t>The primary residence of the transferor did not need to become the primary residence of the transferee to qualify, and there was no value limit</a:t>
            </a:r>
          </a:p>
          <a:p>
            <a:pPr lvl="3">
              <a:buFont typeface="Wingdings" panose="05000000000000000000" pitchFamily="2" charset="2"/>
              <a:buChar char="v"/>
            </a:pPr>
            <a:r>
              <a:rPr lang="en-US" sz="2000" dirty="0">
                <a:latin typeface="Aparajita" panose="020B0604020202020204" pitchFamily="34" charset="0"/>
                <a:cs typeface="Aparajita" panose="020B0604020202020204" pitchFamily="34" charset="0"/>
              </a:rPr>
              <a:t>For all real property (not the transferor’s primary residence) there was a $1,000,000 lifetime limit of the factored base year value (FBV) that could be transferred.</a:t>
            </a:r>
          </a:p>
        </p:txBody>
      </p:sp>
    </p:spTree>
    <p:extLst>
      <p:ext uri="{BB962C8B-B14F-4D97-AF65-F5344CB8AC3E}">
        <p14:creationId xmlns:p14="http://schemas.microsoft.com/office/powerpoint/2010/main" val="3447377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pperplate Gothic Light" panose="020E0507020206020404" pitchFamily="34" charset="0"/>
              </a:rPr>
              <a:t>Proposition 19 – the history</a:t>
            </a:r>
            <a:endParaRPr lang="en-US" dirty="0"/>
          </a:p>
        </p:txBody>
      </p:sp>
      <p:sp>
        <p:nvSpPr>
          <p:cNvPr id="3" name="Content Placeholder 2"/>
          <p:cNvSpPr>
            <a:spLocks noGrp="1"/>
          </p:cNvSpPr>
          <p:nvPr>
            <p:ph idx="1"/>
          </p:nvPr>
        </p:nvSpPr>
        <p:spPr>
          <a:xfrm>
            <a:off x="822961" y="1100629"/>
            <a:ext cx="7520940" cy="3852371"/>
          </a:xfrm>
        </p:spPr>
        <p:txBody>
          <a:bodyPr>
            <a:noAutofit/>
          </a:bodyPr>
          <a:lstStyle/>
          <a:p>
            <a:pPr>
              <a:buFont typeface="Wingdings" panose="05000000000000000000" pitchFamily="2" charset="2"/>
              <a:buChar char="v"/>
            </a:pPr>
            <a:r>
              <a:rPr lang="en-US" sz="2400" dirty="0">
                <a:latin typeface="Aparajita" panose="020B0604020202020204" pitchFamily="34" charset="0"/>
                <a:cs typeface="Aparajita" panose="020B0604020202020204" pitchFamily="34" charset="0"/>
              </a:rPr>
              <a:t>Voter approved November 3, 2020</a:t>
            </a:r>
          </a:p>
          <a:p>
            <a:pPr>
              <a:buFont typeface="Wingdings" panose="05000000000000000000" pitchFamily="2" charset="2"/>
              <a:buChar char="v"/>
            </a:pPr>
            <a:r>
              <a:rPr lang="en-US" sz="2400" dirty="0">
                <a:latin typeface="Aparajita" panose="020B0604020202020204" pitchFamily="34" charset="0"/>
                <a:cs typeface="Aparajita" panose="020B0604020202020204" pitchFamily="34" charset="0"/>
              </a:rPr>
              <a:t>Parent/Child Exclusion Rules Modified</a:t>
            </a:r>
          </a:p>
          <a:p>
            <a:pPr>
              <a:buFont typeface="Wingdings" panose="05000000000000000000" pitchFamily="2" charset="2"/>
              <a:buChar char="v"/>
            </a:pPr>
            <a:r>
              <a:rPr lang="en-US" sz="2400" dirty="0">
                <a:latin typeface="Aparajita" panose="020B0604020202020204" pitchFamily="34" charset="0"/>
                <a:cs typeface="Aparajita" panose="020B0604020202020204" pitchFamily="34" charset="0"/>
              </a:rPr>
              <a:t>Base Year Transfer Rules Modified</a:t>
            </a:r>
          </a:p>
          <a:p>
            <a:pPr>
              <a:buFont typeface="Wingdings" panose="05000000000000000000" pitchFamily="2" charset="2"/>
              <a:buChar char="v"/>
            </a:pPr>
            <a:r>
              <a:rPr lang="en-US" sz="2400" dirty="0">
                <a:latin typeface="Aparajita" panose="020B0604020202020204" pitchFamily="34" charset="0"/>
                <a:cs typeface="Aparajita" panose="020B0604020202020204" pitchFamily="34" charset="0"/>
              </a:rPr>
              <a:t>Established California Fire Response Fund and County Revenue Protection Fund</a:t>
            </a:r>
          </a:p>
        </p:txBody>
      </p:sp>
    </p:spTree>
    <p:extLst>
      <p:ext uri="{BB962C8B-B14F-4D97-AF65-F5344CB8AC3E}">
        <p14:creationId xmlns:p14="http://schemas.microsoft.com/office/powerpoint/2010/main" val="1727675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787639" cy="548640"/>
          </a:xfrm>
        </p:spPr>
        <p:txBody>
          <a:bodyPr/>
          <a:lstStyle/>
          <a:p>
            <a:r>
              <a:rPr lang="en-US" dirty="0">
                <a:latin typeface="Copperplate Gothic Light" panose="020E0507020206020404" pitchFamily="34" charset="0"/>
              </a:rPr>
              <a:t>Prop 19 – Parent/Child Exclusion </a:t>
            </a:r>
          </a:p>
        </p:txBody>
      </p:sp>
      <p:sp>
        <p:nvSpPr>
          <p:cNvPr id="3" name="Content Placeholder 2"/>
          <p:cNvSpPr>
            <a:spLocks noGrp="1"/>
          </p:cNvSpPr>
          <p:nvPr>
            <p:ph idx="1"/>
          </p:nvPr>
        </p:nvSpPr>
        <p:spPr>
          <a:xfrm>
            <a:off x="822961" y="1100629"/>
            <a:ext cx="7520940" cy="4309571"/>
          </a:xfrm>
        </p:spPr>
        <p:txBody>
          <a:bodyPr>
            <a:normAutofit/>
          </a:bodyPr>
          <a:lstStyle/>
          <a:p>
            <a:pPr>
              <a:buFont typeface="Wingdings" panose="05000000000000000000" pitchFamily="2" charset="2"/>
              <a:buChar char="v"/>
            </a:pPr>
            <a:r>
              <a:rPr lang="en-US" sz="2400" dirty="0">
                <a:latin typeface="Aparajita" panose="020B0604020202020204" pitchFamily="34" charset="0"/>
                <a:cs typeface="Aparajita" panose="020B0604020202020204" pitchFamily="34" charset="0"/>
              </a:rPr>
              <a:t>AKA “Intergenerational Transfer”</a:t>
            </a:r>
          </a:p>
          <a:p>
            <a:pPr>
              <a:buFont typeface="Wingdings" panose="05000000000000000000" pitchFamily="2" charset="2"/>
              <a:buChar char="v"/>
            </a:pPr>
            <a:r>
              <a:rPr lang="en-US" sz="2400" dirty="0">
                <a:latin typeface="Aparajita" panose="020B0604020202020204" pitchFamily="34" charset="0"/>
                <a:cs typeface="Aparajita" panose="020B0604020202020204" pitchFamily="34" charset="0"/>
              </a:rPr>
              <a:t>Parent/Child Exclusion (includes grandparent/grandchild exclusion) – operative on and after 02/16/2021</a:t>
            </a:r>
          </a:p>
          <a:p>
            <a:pPr>
              <a:buFont typeface="Wingdings" panose="05000000000000000000" pitchFamily="2" charset="2"/>
              <a:buChar char="v"/>
            </a:pPr>
            <a:r>
              <a:rPr lang="en-US" sz="2400" dirty="0">
                <a:latin typeface="Aparajita" panose="020B0604020202020204" pitchFamily="34" charset="0"/>
                <a:cs typeface="Aparajita" panose="020B0604020202020204" pitchFamily="34" charset="0"/>
              </a:rPr>
              <a:t>“Family Home” or “Family Farm” qualifies</a:t>
            </a:r>
          </a:p>
          <a:p>
            <a:pPr>
              <a:buFont typeface="Wingdings" panose="05000000000000000000" pitchFamily="2" charset="2"/>
              <a:buChar char="v"/>
            </a:pPr>
            <a:r>
              <a:rPr lang="en-US" sz="2400" dirty="0">
                <a:latin typeface="Aparajita" panose="020B0604020202020204" pitchFamily="34" charset="0"/>
                <a:cs typeface="Aparajita" panose="020B0604020202020204" pitchFamily="34" charset="0"/>
              </a:rPr>
              <a:t>Other Real Property </a:t>
            </a:r>
            <a:r>
              <a:rPr lang="en-US" sz="2400" u="sng" dirty="0">
                <a:latin typeface="Aparajita" panose="020B0604020202020204" pitchFamily="34" charset="0"/>
                <a:cs typeface="Aparajita" panose="020B0604020202020204" pitchFamily="34" charset="0"/>
              </a:rPr>
              <a:t>does not qualify</a:t>
            </a:r>
          </a:p>
        </p:txBody>
      </p:sp>
    </p:spTree>
    <p:extLst>
      <p:ext uri="{BB962C8B-B14F-4D97-AF65-F5344CB8AC3E}">
        <p14:creationId xmlns:p14="http://schemas.microsoft.com/office/powerpoint/2010/main" val="1845982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pperplate Gothic Light" panose="020E0507020206020404" pitchFamily="34" charset="0"/>
              </a:rPr>
              <a:t>Who might qualify?</a:t>
            </a:r>
          </a:p>
        </p:txBody>
      </p:sp>
      <p:sp>
        <p:nvSpPr>
          <p:cNvPr id="3" name="Content Placeholder 2"/>
          <p:cNvSpPr>
            <a:spLocks noGrp="1"/>
          </p:cNvSpPr>
          <p:nvPr>
            <p:ph idx="1"/>
          </p:nvPr>
        </p:nvSpPr>
        <p:spPr>
          <a:xfrm>
            <a:off x="822961" y="1100629"/>
            <a:ext cx="7520940" cy="4233371"/>
          </a:xfrm>
        </p:spPr>
        <p:txBody>
          <a:bodyPr>
            <a:normAutofit/>
          </a:bodyPr>
          <a:lstStyle/>
          <a:p>
            <a:pPr>
              <a:buFont typeface="Wingdings" panose="05000000000000000000" pitchFamily="2" charset="2"/>
              <a:buChar char="v"/>
            </a:pPr>
            <a:r>
              <a:rPr lang="en-US" sz="2400" dirty="0">
                <a:latin typeface="Aparajita" panose="020B0604020202020204" pitchFamily="34" charset="0"/>
                <a:cs typeface="Aparajita" panose="020B0604020202020204" pitchFamily="34" charset="0"/>
              </a:rPr>
              <a:t>Eligible Transferor</a:t>
            </a:r>
          </a:p>
          <a:p>
            <a:pPr lvl="2">
              <a:buFont typeface="Wingdings" panose="05000000000000000000" pitchFamily="2" charset="2"/>
              <a:buChar char="v"/>
            </a:pPr>
            <a:r>
              <a:rPr lang="en-US" sz="2400" dirty="0">
                <a:latin typeface="Aparajita" panose="020B0604020202020204" pitchFamily="34" charset="0"/>
                <a:cs typeface="Aparajita" panose="020B0604020202020204" pitchFamily="34" charset="0"/>
              </a:rPr>
              <a:t>Grandparent, grandchild, parent or child of an eligible transferee</a:t>
            </a:r>
          </a:p>
          <a:p>
            <a:pPr lvl="2">
              <a:buFont typeface="Wingdings" panose="05000000000000000000" pitchFamily="2" charset="2"/>
              <a:buChar char="v"/>
            </a:pPr>
            <a:endParaRPr lang="en-US" sz="2400" dirty="0">
              <a:latin typeface="Aparajita" panose="020B0604020202020204" pitchFamily="34" charset="0"/>
              <a:cs typeface="Aparajita" panose="020B0604020202020204" pitchFamily="34" charset="0"/>
            </a:endParaRPr>
          </a:p>
          <a:p>
            <a:pPr>
              <a:buFont typeface="Wingdings" panose="05000000000000000000" pitchFamily="2" charset="2"/>
              <a:buChar char="v"/>
            </a:pPr>
            <a:r>
              <a:rPr lang="en-US" sz="2400" dirty="0">
                <a:latin typeface="Aparajita" panose="020B0604020202020204" pitchFamily="34" charset="0"/>
                <a:cs typeface="Aparajita" panose="020B0604020202020204" pitchFamily="34" charset="0"/>
              </a:rPr>
              <a:t>Eligible Transferee</a:t>
            </a:r>
          </a:p>
          <a:p>
            <a:pPr lvl="2">
              <a:buFont typeface="Wingdings" panose="05000000000000000000" pitchFamily="2" charset="2"/>
              <a:buChar char="v"/>
            </a:pPr>
            <a:r>
              <a:rPr lang="en-US" sz="2400" dirty="0">
                <a:latin typeface="Aparajita" panose="020B0604020202020204" pitchFamily="34" charset="0"/>
                <a:cs typeface="Aparajita" panose="020B0604020202020204" pitchFamily="34" charset="0"/>
              </a:rPr>
              <a:t>Grandparent, grandchild, parent or child of an eligible transferor</a:t>
            </a:r>
          </a:p>
          <a:p>
            <a:pPr lvl="2">
              <a:buFont typeface="Wingdings" panose="05000000000000000000" pitchFamily="2" charset="2"/>
              <a:buChar char="v"/>
            </a:pPr>
            <a:endParaRPr lang="en-US" sz="2400" dirty="0">
              <a:latin typeface="Aparajita" panose="020B0604020202020204" pitchFamily="34" charset="0"/>
              <a:cs typeface="Aparajita" panose="020B0604020202020204" pitchFamily="34" charset="0"/>
            </a:endParaRPr>
          </a:p>
          <a:p>
            <a:pPr marL="237744" lvl="2" indent="0">
              <a:buNone/>
            </a:pPr>
            <a:r>
              <a:rPr lang="en-US" sz="2400" dirty="0">
                <a:latin typeface="Aparajita" panose="020B0604020202020204" pitchFamily="34" charset="0"/>
                <a:cs typeface="Aparajita" panose="020B0604020202020204" pitchFamily="34" charset="0"/>
              </a:rPr>
              <a:t>NOTE: Transfers from grandparent to grandchild, or grandchild to grandparent qualify only if the parents of the grandchild, connecting them to the grandparents, are deceased.</a:t>
            </a:r>
            <a:endParaRPr lang="en-US" sz="2400" dirty="0"/>
          </a:p>
        </p:txBody>
      </p:sp>
    </p:spTree>
    <p:extLst>
      <p:ext uri="{BB962C8B-B14F-4D97-AF65-F5344CB8AC3E}">
        <p14:creationId xmlns:p14="http://schemas.microsoft.com/office/powerpoint/2010/main" val="546063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7C4EA26-5FC4-EB19-19B6-767B770AEC7E}"/>
              </a:ext>
            </a:extLst>
          </p:cNvPr>
          <p:cNvPicPr>
            <a:picLocks noChangeAspect="1"/>
          </p:cNvPicPr>
          <p:nvPr/>
        </p:nvPicPr>
        <p:blipFill>
          <a:blip r:embed="rId2"/>
          <a:stretch>
            <a:fillRect/>
          </a:stretch>
        </p:blipFill>
        <p:spPr>
          <a:xfrm>
            <a:off x="2259331" y="1878825"/>
            <a:ext cx="4648200" cy="3100350"/>
          </a:xfrm>
          <a:prstGeom prst="rect">
            <a:avLst/>
          </a:prstGeom>
        </p:spPr>
      </p:pic>
      <p:sp>
        <p:nvSpPr>
          <p:cNvPr id="2" name="Title 1"/>
          <p:cNvSpPr>
            <a:spLocks noGrp="1"/>
          </p:cNvSpPr>
          <p:nvPr>
            <p:ph type="title"/>
          </p:nvPr>
        </p:nvSpPr>
        <p:spPr/>
        <p:txBody>
          <a:bodyPr/>
          <a:lstStyle/>
          <a:p>
            <a:r>
              <a:rPr lang="en-US" dirty="0">
                <a:latin typeface="Copperplate Gothic Light" panose="020E0507020206020404" pitchFamily="34" charset="0"/>
              </a:rPr>
              <a:t>What is a family home?</a:t>
            </a:r>
          </a:p>
        </p:txBody>
      </p:sp>
      <p:sp>
        <p:nvSpPr>
          <p:cNvPr id="3" name="Content Placeholder 2"/>
          <p:cNvSpPr>
            <a:spLocks noGrp="1"/>
          </p:cNvSpPr>
          <p:nvPr>
            <p:ph idx="1"/>
          </p:nvPr>
        </p:nvSpPr>
        <p:spPr>
          <a:xfrm>
            <a:off x="800099" y="914400"/>
            <a:ext cx="7520940" cy="4157171"/>
          </a:xfrm>
        </p:spPr>
        <p:txBody>
          <a:bodyPr>
            <a:normAutofit/>
          </a:bodyPr>
          <a:lstStyle/>
          <a:p>
            <a:pPr marL="457200" indent="-457200">
              <a:buFont typeface="+mj-lt"/>
              <a:buAutoNum type="arabicPeriod"/>
            </a:pPr>
            <a:r>
              <a:rPr lang="en-US" sz="2400" dirty="0">
                <a:latin typeface="Aparajita" panose="020B0604020202020204" pitchFamily="34" charset="0"/>
                <a:cs typeface="Aparajita" panose="020B0604020202020204" pitchFamily="34" charset="0"/>
              </a:rPr>
              <a:t>Primary Residence of eligible transferor</a:t>
            </a:r>
          </a:p>
          <a:p>
            <a:pPr marL="457200" indent="-457200">
              <a:buFont typeface="+mj-lt"/>
              <a:buAutoNum type="arabicPeriod"/>
            </a:pPr>
            <a:r>
              <a:rPr lang="en-US" sz="2400" i="1" dirty="0">
                <a:latin typeface="Aparajita" panose="020B0604020202020204" pitchFamily="34" charset="0"/>
                <a:cs typeface="Aparajita" panose="020B0604020202020204" pitchFamily="34" charset="0"/>
              </a:rPr>
              <a:t>Eligible transferee </a:t>
            </a:r>
            <a:r>
              <a:rPr lang="en-US" sz="2400" b="0" dirty="0">
                <a:latin typeface="Aparajita" panose="020B0604020202020204" pitchFamily="34" charset="0"/>
                <a:cs typeface="Aparajita" panose="020B0604020202020204" pitchFamily="34" charset="0"/>
              </a:rPr>
              <a:t>occupies as primary residence within one year of transfer</a:t>
            </a:r>
            <a:endParaRPr lang="en-US" sz="2400" dirty="0">
              <a:latin typeface="Aparajita" panose="020B0604020202020204" pitchFamily="34" charset="0"/>
              <a:cs typeface="Aparajita" panose="020B0604020202020204" pitchFamily="34" charset="0"/>
            </a:endParaRPr>
          </a:p>
        </p:txBody>
      </p:sp>
    </p:spTree>
    <p:extLst>
      <p:ext uri="{BB962C8B-B14F-4D97-AF65-F5344CB8AC3E}">
        <p14:creationId xmlns:p14="http://schemas.microsoft.com/office/powerpoint/2010/main" val="1990495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pperplate Gothic Light" panose="020E0507020206020404" pitchFamily="34" charset="0"/>
              </a:rPr>
              <a:t>How is a </a:t>
            </a:r>
            <a:r>
              <a:rPr lang="en-US" u="sng" dirty="0">
                <a:latin typeface="Copperplate Gothic Light" panose="020E0507020206020404" pitchFamily="34" charset="0"/>
              </a:rPr>
              <a:t>family home</a:t>
            </a:r>
            <a:r>
              <a:rPr lang="en-US" dirty="0">
                <a:latin typeface="Copperplate Gothic Light" panose="020E0507020206020404" pitchFamily="34" charset="0"/>
              </a:rPr>
              <a:t> defined?</a:t>
            </a:r>
          </a:p>
        </p:txBody>
      </p:sp>
      <p:sp>
        <p:nvSpPr>
          <p:cNvPr id="3" name="Content Placeholder 2"/>
          <p:cNvSpPr>
            <a:spLocks noGrp="1"/>
          </p:cNvSpPr>
          <p:nvPr>
            <p:ph idx="1"/>
          </p:nvPr>
        </p:nvSpPr>
        <p:spPr>
          <a:xfrm>
            <a:off x="799287" y="938814"/>
            <a:ext cx="7520940" cy="4385771"/>
          </a:xfrm>
        </p:spPr>
        <p:txBody>
          <a:bodyPr>
            <a:noAutofit/>
          </a:bodyPr>
          <a:lstStyle/>
          <a:p>
            <a:r>
              <a:rPr lang="en-US" sz="2400" dirty="0">
                <a:latin typeface="Aparajita" panose="020B0604020202020204" pitchFamily="34" charset="0"/>
                <a:cs typeface="Aparajita" panose="020B0604020202020204" pitchFamily="34" charset="0"/>
              </a:rPr>
              <a:t>Dwelling eligible for:</a:t>
            </a:r>
          </a:p>
          <a:p>
            <a:pPr>
              <a:buFont typeface="Arial" panose="020B0604020202020204" pitchFamily="34" charset="0"/>
              <a:buChar char="•"/>
            </a:pPr>
            <a:r>
              <a:rPr lang="en-US" sz="2400" b="0" dirty="0">
                <a:latin typeface="Aparajita" panose="020B0604020202020204" pitchFamily="34" charset="0"/>
                <a:cs typeface="Aparajita" panose="020B0604020202020204" pitchFamily="34" charset="0"/>
              </a:rPr>
              <a:t>Homeowners’ exemption</a:t>
            </a:r>
          </a:p>
          <a:p>
            <a:pPr>
              <a:buFont typeface="Arial" panose="020B0604020202020204" pitchFamily="34" charset="0"/>
              <a:buChar char="•"/>
            </a:pPr>
            <a:r>
              <a:rPr lang="en-US" sz="2400" b="0" dirty="0">
                <a:latin typeface="Aparajita" panose="020B0604020202020204" pitchFamily="34" charset="0"/>
                <a:cs typeface="Aparajita" panose="020B0604020202020204" pitchFamily="34" charset="0"/>
              </a:rPr>
              <a:t>Disabled Veterans’ exemption</a:t>
            </a:r>
          </a:p>
          <a:p>
            <a:pPr>
              <a:buFont typeface="Arial" panose="020B0604020202020204" pitchFamily="34" charset="0"/>
              <a:buChar char="•"/>
            </a:pPr>
            <a:r>
              <a:rPr lang="en-US" sz="2400" b="0" dirty="0">
                <a:latin typeface="Aparajita" panose="020B0604020202020204" pitchFamily="34" charset="0"/>
                <a:cs typeface="Aparajita" panose="020B0604020202020204" pitchFamily="34" charset="0"/>
              </a:rPr>
              <a:t>Requires ownership and occupation of the dwelling</a:t>
            </a:r>
          </a:p>
          <a:p>
            <a:pPr marL="0" indent="0"/>
            <a:endParaRPr lang="en-US" sz="2400" dirty="0">
              <a:latin typeface="Aparajita" panose="020B0604020202020204" pitchFamily="34" charset="0"/>
              <a:cs typeface="Aparajita" panose="020B0604020202020204" pitchFamily="34" charset="0"/>
            </a:endParaRPr>
          </a:p>
          <a:p>
            <a:pPr marL="0" indent="0"/>
            <a:r>
              <a:rPr lang="en-US" sz="2400" dirty="0">
                <a:latin typeface="Aparajita" panose="020B0604020202020204" pitchFamily="34" charset="0"/>
                <a:cs typeface="Aparajita" panose="020B0604020202020204" pitchFamily="34" charset="0"/>
              </a:rPr>
              <a:t>“Principal residence” includes:</a:t>
            </a:r>
          </a:p>
          <a:p>
            <a:pPr>
              <a:buFont typeface="Arial" panose="020B0604020202020204" pitchFamily="34" charset="0"/>
              <a:buChar char="•"/>
            </a:pPr>
            <a:r>
              <a:rPr lang="en-US" sz="2400" b="0" dirty="0">
                <a:latin typeface="Aparajita" panose="020B0604020202020204" pitchFamily="34" charset="0"/>
                <a:cs typeface="Aparajita" panose="020B0604020202020204" pitchFamily="34" charset="0"/>
              </a:rPr>
              <a:t>Land underlying the residence</a:t>
            </a:r>
          </a:p>
          <a:p>
            <a:pPr>
              <a:buFont typeface="Arial" panose="020B0604020202020204" pitchFamily="34" charset="0"/>
              <a:buChar char="•"/>
            </a:pPr>
            <a:r>
              <a:rPr lang="en-US" sz="2400" b="0" dirty="0">
                <a:latin typeface="Aparajita" panose="020B0604020202020204" pitchFamily="34" charset="0"/>
                <a:cs typeface="Aparajita" panose="020B0604020202020204" pitchFamily="34" charset="0"/>
              </a:rPr>
              <a:t>Area of reasonable size</a:t>
            </a:r>
          </a:p>
          <a:p>
            <a:pPr>
              <a:buFont typeface="Arial" panose="020B0604020202020204" pitchFamily="34" charset="0"/>
              <a:buChar char="•"/>
            </a:pPr>
            <a:r>
              <a:rPr lang="en-US" sz="2400" b="0" dirty="0">
                <a:latin typeface="Aparajita" panose="020B0604020202020204" pitchFamily="34" charset="0"/>
                <a:cs typeface="Aparajita" panose="020B0604020202020204" pitchFamily="34" charset="0"/>
              </a:rPr>
              <a:t>Used as a site for the residence</a:t>
            </a:r>
          </a:p>
          <a:p>
            <a:pPr marL="0" indent="0"/>
            <a:endParaRPr lang="en-US" sz="2000" b="0" dirty="0">
              <a:latin typeface="Aparajita" panose="020B0604020202020204" pitchFamily="34" charset="0"/>
              <a:cs typeface="Aparajita" panose="020B0604020202020204" pitchFamily="34" charset="0"/>
            </a:endParaRPr>
          </a:p>
        </p:txBody>
      </p:sp>
    </p:spTree>
    <p:extLst>
      <p:ext uri="{BB962C8B-B14F-4D97-AF65-F5344CB8AC3E}">
        <p14:creationId xmlns:p14="http://schemas.microsoft.com/office/powerpoint/2010/main" val="21929516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pperplate Gothic Light" panose="020E0507020206020404" pitchFamily="34" charset="0"/>
              </a:rPr>
              <a:t>Other Terms</a:t>
            </a:r>
          </a:p>
        </p:txBody>
      </p:sp>
      <p:sp>
        <p:nvSpPr>
          <p:cNvPr id="3" name="Content Placeholder 2"/>
          <p:cNvSpPr>
            <a:spLocks noGrp="1"/>
          </p:cNvSpPr>
          <p:nvPr>
            <p:ph idx="1"/>
          </p:nvPr>
        </p:nvSpPr>
        <p:spPr>
          <a:xfrm>
            <a:off x="822961" y="1100629"/>
            <a:ext cx="7520940" cy="3699971"/>
          </a:xfrm>
        </p:spPr>
        <p:txBody>
          <a:bodyPr>
            <a:noAutofit/>
          </a:bodyPr>
          <a:lstStyle/>
          <a:p>
            <a:r>
              <a:rPr lang="en-US" sz="2400" u="sng" dirty="0">
                <a:latin typeface="Aparajita" panose="020B0604020202020204" pitchFamily="34" charset="0"/>
                <a:cs typeface="Aparajita" panose="020B0604020202020204" pitchFamily="34" charset="0"/>
              </a:rPr>
              <a:t>New Base Year Value</a:t>
            </a:r>
            <a:r>
              <a:rPr lang="en-US" sz="2400" b="0" dirty="0">
                <a:latin typeface="Aparajita" panose="020B0604020202020204" pitchFamily="34" charset="0"/>
                <a:cs typeface="Aparajita" panose="020B0604020202020204" pitchFamily="34" charset="0"/>
              </a:rPr>
              <a:t> (equal to full cash value) must be established on the date of transfer</a:t>
            </a:r>
          </a:p>
          <a:p>
            <a:r>
              <a:rPr lang="en-US" sz="2400" b="0" dirty="0">
                <a:latin typeface="Aparajita" panose="020B0604020202020204" pitchFamily="34" charset="0"/>
                <a:cs typeface="Aparajita" panose="020B0604020202020204" pitchFamily="34" charset="0"/>
              </a:rPr>
              <a:t>If eligible transferee meets qualifications, property will be assessed at </a:t>
            </a:r>
            <a:r>
              <a:rPr lang="en-US" sz="2400" u="sng" dirty="0">
                <a:latin typeface="Aparajita" panose="020B0604020202020204" pitchFamily="34" charset="0"/>
                <a:cs typeface="Aparajita" panose="020B0604020202020204" pitchFamily="34" charset="0"/>
              </a:rPr>
              <a:t>New Taxable Value.</a:t>
            </a:r>
            <a:r>
              <a:rPr lang="en-US" sz="2400" b="0" dirty="0">
                <a:latin typeface="Aparajita" panose="020B0604020202020204" pitchFamily="34" charset="0"/>
                <a:cs typeface="Aparajita" panose="020B0604020202020204" pitchFamily="34" charset="0"/>
              </a:rPr>
              <a:t>  (This value may include an excess amount/excess value)</a:t>
            </a:r>
          </a:p>
          <a:p>
            <a:r>
              <a:rPr lang="en-US" sz="2400" u="sng" dirty="0">
                <a:latin typeface="Aparajita" panose="020B0604020202020204" pitchFamily="34" charset="0"/>
                <a:cs typeface="Aparajita" panose="020B0604020202020204" pitchFamily="34" charset="0"/>
              </a:rPr>
              <a:t>Excluded Amount</a:t>
            </a:r>
            <a:r>
              <a:rPr lang="en-US" sz="2400" b="0" dirty="0">
                <a:latin typeface="Aparajita" panose="020B0604020202020204" pitchFamily="34" charset="0"/>
                <a:cs typeface="Aparajita" panose="020B0604020202020204" pitchFamily="34" charset="0"/>
              </a:rPr>
              <a:t> means the factored base year value of the primary residence or family farm plus $1.0M (or adjusted value).</a:t>
            </a:r>
          </a:p>
          <a:p>
            <a:r>
              <a:rPr lang="en-US" sz="2400" u="sng" dirty="0">
                <a:latin typeface="Aparajita" panose="020B0604020202020204" pitchFamily="34" charset="0"/>
                <a:cs typeface="Aparajita" panose="020B0604020202020204" pitchFamily="34" charset="0"/>
              </a:rPr>
              <a:t>Excess Value</a:t>
            </a:r>
            <a:r>
              <a:rPr lang="en-US" sz="2400" b="0" dirty="0">
                <a:latin typeface="Aparajita" panose="020B0604020202020204" pitchFamily="34" charset="0"/>
                <a:cs typeface="Aparajita" panose="020B0604020202020204" pitchFamily="34" charset="0"/>
              </a:rPr>
              <a:t> means the full cash value on the date of transfer minus the Excluded Amount</a:t>
            </a:r>
            <a:endParaRPr lang="en-US" sz="2400" u="sng" dirty="0">
              <a:latin typeface="Aparajita" panose="020B0604020202020204" pitchFamily="34" charset="0"/>
              <a:cs typeface="Aparajita" panose="020B0604020202020204" pitchFamily="34" charset="0"/>
            </a:endParaRPr>
          </a:p>
        </p:txBody>
      </p:sp>
    </p:spTree>
    <p:extLst>
      <p:ext uri="{BB962C8B-B14F-4D97-AF65-F5344CB8AC3E}">
        <p14:creationId xmlns:p14="http://schemas.microsoft.com/office/powerpoint/2010/main" val="1010108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895E0-95DC-75C9-6C2D-2EF150804A2A}"/>
              </a:ext>
            </a:extLst>
          </p:cNvPr>
          <p:cNvSpPr>
            <a:spLocks noGrp="1"/>
          </p:cNvSpPr>
          <p:nvPr>
            <p:ph type="title"/>
          </p:nvPr>
        </p:nvSpPr>
        <p:spPr/>
        <p:txBody>
          <a:bodyPr/>
          <a:lstStyle/>
          <a:p>
            <a:r>
              <a:rPr lang="en-US" dirty="0">
                <a:latin typeface="Copperplate Gothic Light" panose="020E0507020206020404" pitchFamily="34" charset="0"/>
              </a:rPr>
              <a:t>Filing Requirements</a:t>
            </a:r>
          </a:p>
        </p:txBody>
      </p:sp>
      <p:sp>
        <p:nvSpPr>
          <p:cNvPr id="3" name="Content Placeholder 2">
            <a:extLst>
              <a:ext uri="{FF2B5EF4-FFF2-40B4-BE49-F238E27FC236}">
                <a16:creationId xmlns:a16="http://schemas.microsoft.com/office/drawing/2014/main" id="{7A4C21F6-D5BD-368C-1178-BDE34D6FF254}"/>
              </a:ext>
            </a:extLst>
          </p:cNvPr>
          <p:cNvSpPr>
            <a:spLocks noGrp="1"/>
          </p:cNvSpPr>
          <p:nvPr>
            <p:ph idx="1"/>
          </p:nvPr>
        </p:nvSpPr>
        <p:spPr/>
        <p:txBody>
          <a:bodyPr>
            <a:normAutofit/>
          </a:bodyPr>
          <a:lstStyle/>
          <a:p>
            <a:pPr>
              <a:buFont typeface="+mj-lt"/>
              <a:buAutoNum type="arabicPeriod"/>
            </a:pPr>
            <a:endParaRPr lang="en-US" sz="2400" b="0" dirty="0">
              <a:latin typeface="Aparajita" panose="02020603050405020304" pitchFamily="18" charset="0"/>
              <a:cs typeface="Aparajita" panose="02020603050405020304" pitchFamily="18" charset="0"/>
            </a:endParaRPr>
          </a:p>
          <a:p>
            <a:pPr>
              <a:buFont typeface="+mj-lt"/>
              <a:buAutoNum type="arabicPeriod"/>
            </a:pPr>
            <a:r>
              <a:rPr lang="en-US" sz="2400" b="0" dirty="0">
                <a:latin typeface="Aparajita" panose="02020603050405020304" pitchFamily="18" charset="0"/>
                <a:cs typeface="Aparajita" panose="02020603050405020304" pitchFamily="18" charset="0"/>
              </a:rPr>
              <a:t>Establish residency</a:t>
            </a:r>
          </a:p>
          <a:p>
            <a:pPr>
              <a:buFont typeface="+mj-lt"/>
              <a:buAutoNum type="arabicPeriod"/>
            </a:pPr>
            <a:endParaRPr lang="en-US" sz="2400" b="0" dirty="0">
              <a:latin typeface="Aparajita" panose="02020603050405020304" pitchFamily="18" charset="0"/>
              <a:cs typeface="Aparajita" panose="02020603050405020304" pitchFamily="18" charset="0"/>
            </a:endParaRPr>
          </a:p>
          <a:p>
            <a:pPr>
              <a:buFont typeface="+mj-lt"/>
              <a:buAutoNum type="arabicPeriod"/>
            </a:pPr>
            <a:r>
              <a:rPr lang="en-US" sz="2400" b="0" dirty="0">
                <a:latin typeface="Aparajita" panose="02020603050405020304" pitchFamily="18" charset="0"/>
                <a:cs typeface="Aparajita" panose="02020603050405020304" pitchFamily="18" charset="0"/>
              </a:rPr>
              <a:t>File Homeowners’ or Disabled Veterans’ Exemption Claim</a:t>
            </a:r>
          </a:p>
          <a:p>
            <a:pPr>
              <a:buFont typeface="+mj-lt"/>
              <a:buAutoNum type="arabicPeriod"/>
            </a:pPr>
            <a:endParaRPr lang="en-US" sz="2400" b="0" dirty="0">
              <a:latin typeface="Aparajita" panose="02020603050405020304" pitchFamily="18" charset="0"/>
              <a:cs typeface="Aparajita" panose="02020603050405020304" pitchFamily="18" charset="0"/>
            </a:endParaRPr>
          </a:p>
          <a:p>
            <a:pPr>
              <a:buFont typeface="+mj-lt"/>
              <a:buAutoNum type="arabicPeriod"/>
            </a:pPr>
            <a:r>
              <a:rPr lang="en-US" sz="2400" b="0" dirty="0">
                <a:latin typeface="Aparajita" panose="02020603050405020304" pitchFamily="18" charset="0"/>
                <a:cs typeface="Aparajita" panose="02020603050405020304" pitchFamily="18" charset="0"/>
              </a:rPr>
              <a:t>File the Exclusion Claim Form</a:t>
            </a:r>
          </a:p>
        </p:txBody>
      </p:sp>
    </p:spTree>
    <p:extLst>
      <p:ext uri="{BB962C8B-B14F-4D97-AF65-F5344CB8AC3E}">
        <p14:creationId xmlns:p14="http://schemas.microsoft.com/office/powerpoint/2010/main" val="3259743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pperplate Gothic Light" panose="020E0507020206020404" pitchFamily="34" charset="0"/>
              </a:rPr>
              <a:t>Establish Residency</a:t>
            </a:r>
            <a:endParaRPr lang="en-US" dirty="0"/>
          </a:p>
        </p:txBody>
      </p:sp>
      <p:sp>
        <p:nvSpPr>
          <p:cNvPr id="3" name="Content Placeholder 2"/>
          <p:cNvSpPr>
            <a:spLocks noGrp="1"/>
          </p:cNvSpPr>
          <p:nvPr>
            <p:ph idx="1"/>
          </p:nvPr>
        </p:nvSpPr>
        <p:spPr>
          <a:xfrm>
            <a:off x="822961" y="914400"/>
            <a:ext cx="7520940" cy="4461971"/>
          </a:xfrm>
        </p:spPr>
        <p:txBody>
          <a:bodyPr>
            <a:normAutofit/>
          </a:bodyPr>
          <a:lstStyle/>
          <a:p>
            <a:pPr marL="457200" indent="-457200">
              <a:buFont typeface="+mj-lt"/>
              <a:buAutoNum type="arabicPeriod"/>
            </a:pPr>
            <a:endParaRPr lang="en-US" sz="2000" u="sng" dirty="0">
              <a:latin typeface="Aparajita" panose="020B0604020202020204" pitchFamily="34" charset="0"/>
              <a:cs typeface="Aparajita" panose="020B0604020202020204" pitchFamily="34" charset="0"/>
            </a:endParaRPr>
          </a:p>
          <a:p>
            <a:pPr marL="0" indent="0"/>
            <a:r>
              <a:rPr lang="en-US" sz="2400" b="0" dirty="0">
                <a:latin typeface="Aparajita" panose="02020603050405020304" pitchFamily="18" charset="0"/>
                <a:cs typeface="Aparajita" panose="02020603050405020304" pitchFamily="18" charset="0"/>
              </a:rPr>
              <a:t>The eligible transferee must occupy the residence as their primary residence within one year of the date of purchase or transfer.</a:t>
            </a:r>
          </a:p>
          <a:p>
            <a:pPr marL="0" indent="0"/>
            <a:endParaRPr lang="en-US" sz="2000" dirty="0">
              <a:highlight>
                <a:srgbClr val="FFFF00"/>
              </a:highlight>
              <a:latin typeface="Aparajita" panose="020B0604020202020204" pitchFamily="34" charset="0"/>
              <a:cs typeface="Aparajita" panose="020B0604020202020204" pitchFamily="34" charset="0"/>
            </a:endParaRPr>
          </a:p>
          <a:p>
            <a:pPr marL="0" indent="0"/>
            <a:endParaRPr lang="en-US" sz="2000" dirty="0">
              <a:latin typeface="Aparajita" panose="020B0604020202020204" pitchFamily="34" charset="0"/>
              <a:cs typeface="Aparajita" panose="020B0604020202020204" pitchFamily="34" charset="0"/>
            </a:endParaRPr>
          </a:p>
        </p:txBody>
      </p:sp>
    </p:spTree>
    <p:extLst>
      <p:ext uri="{BB962C8B-B14F-4D97-AF65-F5344CB8AC3E}">
        <p14:creationId xmlns:p14="http://schemas.microsoft.com/office/powerpoint/2010/main" val="4193991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F246C-1629-FD26-5DC8-A3F7282506A4}"/>
              </a:ext>
            </a:extLst>
          </p:cNvPr>
          <p:cNvSpPr>
            <a:spLocks noGrp="1"/>
          </p:cNvSpPr>
          <p:nvPr>
            <p:ph type="title"/>
          </p:nvPr>
        </p:nvSpPr>
        <p:spPr/>
        <p:txBody>
          <a:bodyPr/>
          <a:lstStyle/>
          <a:p>
            <a:r>
              <a:rPr lang="en-US" dirty="0">
                <a:latin typeface="Copperplate Gothic Light" panose="020E0507020206020404" pitchFamily="34" charset="0"/>
              </a:rPr>
              <a:t>Homeowners’ or disabled veterans’ exemption claim </a:t>
            </a:r>
          </a:p>
        </p:txBody>
      </p:sp>
      <p:sp>
        <p:nvSpPr>
          <p:cNvPr id="3" name="Content Placeholder 2">
            <a:extLst>
              <a:ext uri="{FF2B5EF4-FFF2-40B4-BE49-F238E27FC236}">
                <a16:creationId xmlns:a16="http://schemas.microsoft.com/office/drawing/2014/main" id="{5BC20B89-78D2-55B3-31B2-73A25398F938}"/>
              </a:ext>
            </a:extLst>
          </p:cNvPr>
          <p:cNvSpPr>
            <a:spLocks noGrp="1"/>
          </p:cNvSpPr>
          <p:nvPr>
            <p:ph idx="1"/>
          </p:nvPr>
        </p:nvSpPr>
        <p:spPr/>
        <p:txBody>
          <a:bodyPr/>
          <a:lstStyle/>
          <a:p>
            <a:pPr marL="237744" lvl="2" indent="0">
              <a:buNone/>
            </a:pPr>
            <a:endParaRPr lang="en-US" sz="2400" dirty="0">
              <a:latin typeface="Aparajita" panose="02020603050405020304" pitchFamily="18" charset="0"/>
              <a:cs typeface="Aparajita" panose="02020603050405020304" pitchFamily="18" charset="0"/>
            </a:endParaRPr>
          </a:p>
          <a:p>
            <a:pPr lvl="2"/>
            <a:r>
              <a:rPr lang="en-US" sz="2400" dirty="0">
                <a:latin typeface="Aparajita" panose="02020603050405020304" pitchFamily="18" charset="0"/>
                <a:cs typeface="Aparajita" panose="02020603050405020304" pitchFamily="18" charset="0"/>
              </a:rPr>
              <a:t>Eligible transferee must file one of these exemption claim forms.  </a:t>
            </a:r>
          </a:p>
          <a:p>
            <a:pPr marL="237744" lvl="2" indent="0">
              <a:buNone/>
            </a:pPr>
            <a:endParaRPr lang="en-US" sz="2400" dirty="0">
              <a:latin typeface="Aparajita" panose="02020603050405020304" pitchFamily="18" charset="0"/>
              <a:cs typeface="Aparajita" panose="02020603050405020304" pitchFamily="18" charset="0"/>
            </a:endParaRPr>
          </a:p>
          <a:p>
            <a:pPr lvl="2"/>
            <a:r>
              <a:rPr lang="en-US" sz="2400" dirty="0">
                <a:latin typeface="Aparajita" panose="02020603050405020304" pitchFamily="18" charset="0"/>
                <a:cs typeface="Aparajita" panose="02020603050405020304" pitchFamily="18" charset="0"/>
              </a:rPr>
              <a:t>If filed within one year of the date of purchase or transfer, the claimant is entitled to a refund of taxes owed or paid between the date of transfer and the date the exemption claim was filed.  </a:t>
            </a:r>
          </a:p>
          <a:p>
            <a:pPr lvl="2"/>
            <a:endParaRPr lang="en-US" dirty="0"/>
          </a:p>
          <a:p>
            <a:endParaRPr lang="en-US" dirty="0"/>
          </a:p>
        </p:txBody>
      </p:sp>
    </p:spTree>
    <p:extLst>
      <p:ext uri="{BB962C8B-B14F-4D97-AF65-F5344CB8AC3E}">
        <p14:creationId xmlns:p14="http://schemas.microsoft.com/office/powerpoint/2010/main" val="2515352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41566-FE09-28D4-374B-D29E6289CBBA}"/>
              </a:ext>
            </a:extLst>
          </p:cNvPr>
          <p:cNvSpPr>
            <a:spLocks noGrp="1"/>
          </p:cNvSpPr>
          <p:nvPr>
            <p:ph type="title"/>
          </p:nvPr>
        </p:nvSpPr>
        <p:spPr/>
        <p:txBody>
          <a:bodyPr/>
          <a:lstStyle/>
          <a:p>
            <a:r>
              <a:rPr lang="en-US" dirty="0">
                <a:latin typeface="Copperplate Gothic Light" panose="020E0507020206020404" pitchFamily="34" charset="0"/>
              </a:rPr>
              <a:t>Exclusion Claim form	</a:t>
            </a:r>
          </a:p>
        </p:txBody>
      </p:sp>
      <p:sp>
        <p:nvSpPr>
          <p:cNvPr id="3" name="Content Placeholder 2">
            <a:extLst>
              <a:ext uri="{FF2B5EF4-FFF2-40B4-BE49-F238E27FC236}">
                <a16:creationId xmlns:a16="http://schemas.microsoft.com/office/drawing/2014/main" id="{1754877C-691D-49C7-3016-FC122F8E07E7}"/>
              </a:ext>
            </a:extLst>
          </p:cNvPr>
          <p:cNvSpPr>
            <a:spLocks noGrp="1"/>
          </p:cNvSpPr>
          <p:nvPr>
            <p:ph idx="1"/>
          </p:nvPr>
        </p:nvSpPr>
        <p:spPr/>
        <p:txBody>
          <a:bodyPr>
            <a:normAutofit/>
          </a:bodyPr>
          <a:lstStyle/>
          <a:p>
            <a:r>
              <a:rPr lang="en-US" sz="2400" b="0" dirty="0">
                <a:latin typeface="Aparajita" panose="02020603050405020304" pitchFamily="18" charset="0"/>
                <a:cs typeface="Aparajita" panose="02020603050405020304" pitchFamily="18" charset="0"/>
              </a:rPr>
              <a:t>A claim form shall be filed within 3 years after the date of transfer, or prior to the transfer to a third party, whichever is earlier.</a:t>
            </a:r>
          </a:p>
          <a:p>
            <a:endParaRPr lang="en-US" sz="2400" dirty="0">
              <a:latin typeface="Aparajita" panose="02020603050405020304" pitchFamily="18" charset="0"/>
              <a:cs typeface="Aparajita" panose="02020603050405020304" pitchFamily="18" charset="0"/>
            </a:endParaRPr>
          </a:p>
          <a:p>
            <a:r>
              <a:rPr lang="en-US" sz="2400" dirty="0">
                <a:latin typeface="Aparajita" panose="02020603050405020304" pitchFamily="18" charset="0"/>
                <a:cs typeface="Aparajita" panose="02020603050405020304" pitchFamily="18" charset="0"/>
              </a:rPr>
              <a:t>	However, a claim shall be deemed to be timely filed if:</a:t>
            </a:r>
          </a:p>
          <a:p>
            <a:pPr marL="1040130" lvl="5" indent="-285750">
              <a:buFont typeface="Arial" panose="020B0604020202020204" pitchFamily="34" charset="0"/>
              <a:buChar char="•"/>
            </a:pPr>
            <a:r>
              <a:rPr lang="en-US" sz="2400" dirty="0">
                <a:latin typeface="Aparajita" panose="02020603050405020304" pitchFamily="18" charset="0"/>
                <a:cs typeface="Aparajita" panose="02020603050405020304" pitchFamily="18" charset="0"/>
              </a:rPr>
              <a:t>It is filed within 6 months after the date of mailing of a supplemental or escape assessment (unless it has transferred to a third party); issued as a result of the transfer which may have qualified for this exclusion</a:t>
            </a:r>
          </a:p>
        </p:txBody>
      </p:sp>
    </p:spTree>
    <p:extLst>
      <p:ext uri="{BB962C8B-B14F-4D97-AF65-F5344CB8AC3E}">
        <p14:creationId xmlns:p14="http://schemas.microsoft.com/office/powerpoint/2010/main" val="26683008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pperplate Gothic Light" panose="020E0507020206020404" pitchFamily="34" charset="0"/>
              </a:rPr>
              <a:t>Common questions</a:t>
            </a:r>
          </a:p>
        </p:txBody>
      </p:sp>
      <p:sp>
        <p:nvSpPr>
          <p:cNvPr id="3" name="Content Placeholder 2"/>
          <p:cNvSpPr>
            <a:spLocks noGrp="1"/>
          </p:cNvSpPr>
          <p:nvPr>
            <p:ph idx="1"/>
          </p:nvPr>
        </p:nvSpPr>
        <p:spPr/>
        <p:txBody>
          <a:bodyPr>
            <a:noAutofit/>
          </a:bodyPr>
          <a:lstStyle/>
          <a:p>
            <a:pPr>
              <a:buFont typeface="Wingdings" panose="05000000000000000000" pitchFamily="2" charset="2"/>
              <a:buChar char="v"/>
            </a:pPr>
            <a:r>
              <a:rPr lang="en-US" sz="2400" dirty="0">
                <a:latin typeface="Aparajita" panose="020B0604020202020204" pitchFamily="34" charset="0"/>
                <a:cs typeface="Aparajita" panose="020B0604020202020204" pitchFamily="34" charset="0"/>
              </a:rPr>
              <a:t>What if they do not occupy the residence within one year?  </a:t>
            </a:r>
          </a:p>
          <a:p>
            <a:pPr lvl="2">
              <a:buFont typeface="Wingdings" panose="05000000000000000000" pitchFamily="2" charset="2"/>
              <a:buChar char="v"/>
            </a:pPr>
            <a:r>
              <a:rPr lang="en-US" sz="2400" dirty="0">
                <a:latin typeface="Aparajita" panose="020B0604020202020204" pitchFamily="34" charset="0"/>
                <a:cs typeface="Aparajita" panose="020B0604020202020204" pitchFamily="34" charset="0"/>
              </a:rPr>
              <a:t>They do not qualify for the exclusion.</a:t>
            </a:r>
          </a:p>
          <a:p>
            <a:pPr>
              <a:buFont typeface="Wingdings" panose="05000000000000000000" pitchFamily="2" charset="2"/>
              <a:buChar char="v"/>
            </a:pPr>
            <a:r>
              <a:rPr lang="en-US" sz="2400" dirty="0">
                <a:latin typeface="Aparajita" panose="020B0604020202020204" pitchFamily="34" charset="0"/>
                <a:cs typeface="Aparajita" panose="020B0604020202020204" pitchFamily="34" charset="0"/>
              </a:rPr>
              <a:t>What if the claimant occupies the residence within one year, but does not file the homeowner’s or disabled veterans’ claim form within one year?</a:t>
            </a:r>
          </a:p>
          <a:p>
            <a:pPr lvl="2">
              <a:buFont typeface="Wingdings" panose="05000000000000000000" pitchFamily="2" charset="2"/>
              <a:buChar char="v"/>
            </a:pPr>
            <a:r>
              <a:rPr lang="en-US" sz="2400" dirty="0">
                <a:latin typeface="Aparajita" panose="020B0604020202020204" pitchFamily="34" charset="0"/>
                <a:cs typeface="Aparajita" panose="020B0604020202020204" pitchFamily="34" charset="0"/>
              </a:rPr>
              <a:t>A transferee who is otherwise eligible for the exclusion and files a claim for the homeowner’s or disabled veterans’ exemption after one year of the purchase or transfer date shall only receive the intergenerational transfer exclusion commencing with the lien date of the assessment year in which the claim is filed.</a:t>
            </a:r>
          </a:p>
          <a:p>
            <a:pPr lvl="2">
              <a:buFont typeface="Wingdings" panose="05000000000000000000" pitchFamily="2" charset="2"/>
              <a:buChar char="v"/>
            </a:pPr>
            <a:endParaRPr lang="en-US" sz="2000" dirty="0">
              <a:latin typeface="Aparajita" panose="020B0604020202020204" pitchFamily="34" charset="0"/>
              <a:cs typeface="Aparajita" panose="020B0604020202020204" pitchFamily="34" charset="0"/>
            </a:endParaRPr>
          </a:p>
          <a:p>
            <a:pPr lvl="3">
              <a:buFont typeface="Wingdings" panose="05000000000000000000" pitchFamily="2" charset="2"/>
              <a:buChar char="v"/>
            </a:pPr>
            <a:endParaRPr lang="en-US" sz="2000" dirty="0">
              <a:latin typeface="Aparajita" panose="020B0604020202020204" pitchFamily="34" charset="0"/>
              <a:cs typeface="Aparajita" panose="020B0604020202020204" pitchFamily="34" charset="0"/>
            </a:endParaRPr>
          </a:p>
          <a:p>
            <a:pPr lvl="2">
              <a:buFont typeface="Wingdings" panose="05000000000000000000" pitchFamily="2" charset="2"/>
              <a:buChar char="v"/>
            </a:pPr>
            <a:endParaRPr lang="en-US" sz="2000" dirty="0">
              <a:latin typeface="Aparajita" panose="020B0604020202020204" pitchFamily="34" charset="0"/>
              <a:cs typeface="Aparajita" panose="020B0604020202020204" pitchFamily="34" charset="0"/>
            </a:endParaRPr>
          </a:p>
        </p:txBody>
      </p:sp>
    </p:spTree>
    <p:extLst>
      <p:ext uri="{BB962C8B-B14F-4D97-AF65-F5344CB8AC3E}">
        <p14:creationId xmlns:p14="http://schemas.microsoft.com/office/powerpoint/2010/main" val="3409979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pperplate Gothic Light" panose="020E0507020206020404" pitchFamily="34" charset="0"/>
              </a:rPr>
              <a:t>Common questions</a:t>
            </a:r>
          </a:p>
        </p:txBody>
      </p:sp>
      <p:sp>
        <p:nvSpPr>
          <p:cNvPr id="3" name="Content Placeholder 2"/>
          <p:cNvSpPr>
            <a:spLocks noGrp="1"/>
          </p:cNvSpPr>
          <p:nvPr>
            <p:ph idx="1"/>
          </p:nvPr>
        </p:nvSpPr>
        <p:spPr/>
        <p:txBody>
          <a:bodyPr>
            <a:noAutofit/>
          </a:bodyPr>
          <a:lstStyle/>
          <a:p>
            <a:pPr>
              <a:buFont typeface="Wingdings" panose="05000000000000000000" pitchFamily="2" charset="2"/>
              <a:buChar char="v"/>
            </a:pPr>
            <a:r>
              <a:rPr lang="en-US" sz="2400" dirty="0">
                <a:latin typeface="Aparajita" panose="020B0604020202020204" pitchFamily="34" charset="0"/>
                <a:cs typeface="Aparajita" panose="020B0604020202020204" pitchFamily="34" charset="0"/>
              </a:rPr>
              <a:t>What if all deadlines have expired?</a:t>
            </a:r>
          </a:p>
          <a:p>
            <a:pPr lvl="2">
              <a:buFont typeface="Wingdings" panose="05000000000000000000" pitchFamily="2" charset="2"/>
              <a:buChar char="v"/>
            </a:pPr>
            <a:r>
              <a:rPr lang="en-US" sz="2400" dirty="0">
                <a:latin typeface="Aparajita" panose="020B0604020202020204" pitchFamily="34" charset="0"/>
                <a:cs typeface="Aparajita" panose="020B0604020202020204" pitchFamily="34" charset="0"/>
              </a:rPr>
              <a:t>If all deadlines have expired and the transferee still owns the property, and otherwise qualifies (occupied the property in the first year), the transferee may file a claim for exclusion and receive prospective relief only.</a:t>
            </a:r>
          </a:p>
          <a:p>
            <a:pPr lvl="3">
              <a:buFont typeface="Wingdings" panose="05000000000000000000" pitchFamily="2" charset="2"/>
              <a:buChar char="v"/>
            </a:pPr>
            <a:r>
              <a:rPr lang="en-US" sz="2400" dirty="0">
                <a:latin typeface="Aparajita" panose="020B0604020202020204" pitchFamily="34" charset="0"/>
                <a:cs typeface="Aparajita" panose="020B0604020202020204" pitchFamily="34" charset="0"/>
              </a:rPr>
              <a:t>Prospective relief applies to the lien date of the assessment year in which the claim is filed.  The assessment year is the period between lien dates (that is a calendar year). </a:t>
            </a:r>
          </a:p>
          <a:p>
            <a:pPr lvl="3">
              <a:buFont typeface="Wingdings" panose="05000000000000000000" pitchFamily="2" charset="2"/>
              <a:buChar char="v"/>
            </a:pPr>
            <a:endParaRPr lang="en-US" sz="2000" dirty="0">
              <a:latin typeface="Aparajita" panose="020B0604020202020204" pitchFamily="34" charset="0"/>
              <a:cs typeface="Aparajita" panose="020B0604020202020204" pitchFamily="34" charset="0"/>
            </a:endParaRPr>
          </a:p>
          <a:p>
            <a:pPr lvl="2">
              <a:buFont typeface="Wingdings" panose="05000000000000000000" pitchFamily="2" charset="2"/>
              <a:buChar char="v"/>
            </a:pPr>
            <a:endParaRPr lang="en-US" sz="2000" dirty="0">
              <a:latin typeface="Aparajita" panose="020B0604020202020204" pitchFamily="34" charset="0"/>
              <a:cs typeface="Aparajita" panose="020B0604020202020204" pitchFamily="34" charset="0"/>
            </a:endParaRPr>
          </a:p>
        </p:txBody>
      </p:sp>
    </p:spTree>
    <p:extLst>
      <p:ext uri="{BB962C8B-B14F-4D97-AF65-F5344CB8AC3E}">
        <p14:creationId xmlns:p14="http://schemas.microsoft.com/office/powerpoint/2010/main" val="25308875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pperplate Gothic Light" panose="020E0507020206020404" pitchFamily="34" charset="0"/>
              </a:rPr>
              <a:t>$1 Million Amount Adjustments</a:t>
            </a:r>
          </a:p>
        </p:txBody>
      </p:sp>
      <p:sp>
        <p:nvSpPr>
          <p:cNvPr id="3" name="Content Placeholder 2"/>
          <p:cNvSpPr>
            <a:spLocks noGrp="1"/>
          </p:cNvSpPr>
          <p:nvPr>
            <p:ph idx="1"/>
          </p:nvPr>
        </p:nvSpPr>
        <p:spPr>
          <a:xfrm>
            <a:off x="822961" y="1100629"/>
            <a:ext cx="7520940" cy="4157171"/>
          </a:xfrm>
        </p:spPr>
        <p:txBody>
          <a:bodyPr>
            <a:normAutofit/>
          </a:bodyPr>
          <a:lstStyle/>
          <a:p>
            <a:pPr>
              <a:buFont typeface="Wingdings" panose="05000000000000000000" pitchFamily="2" charset="2"/>
              <a:buChar char="v"/>
            </a:pPr>
            <a:r>
              <a:rPr lang="en-US" sz="2400" dirty="0">
                <a:latin typeface="Aparajita" panose="020B0604020202020204" pitchFamily="34" charset="0"/>
                <a:cs typeface="Aparajita" panose="020B0604020202020204" pitchFamily="34" charset="0"/>
              </a:rPr>
              <a:t>February 16, 2023, and every other February 16 thereafter:</a:t>
            </a:r>
          </a:p>
          <a:p>
            <a:pPr marL="466344" lvl="3" indent="0">
              <a:buNone/>
            </a:pPr>
            <a:r>
              <a:rPr lang="en-US" sz="2400" dirty="0">
                <a:latin typeface="Aparajita" panose="020B0604020202020204" pitchFamily="34" charset="0"/>
                <a:cs typeface="Aparajita" panose="020B0604020202020204" pitchFamily="34" charset="0"/>
              </a:rPr>
              <a:t>BOE adjusts the $1.0M cap to reflect the percentage change in the House Price Index for California for the prior calendar year, as determined by the Federal Housing Finance Agency.</a:t>
            </a:r>
          </a:p>
          <a:p>
            <a:endParaRPr lang="en-US" sz="2000" dirty="0">
              <a:latin typeface="Aparajita" panose="020B0604020202020204" pitchFamily="34" charset="0"/>
              <a:cs typeface="Aparajita" panose="020B0604020202020204" pitchFamily="34" charset="0"/>
            </a:endParaRPr>
          </a:p>
          <a:p>
            <a:endParaRPr lang="en-US" sz="2000" dirty="0">
              <a:latin typeface="Aparajita" panose="020B0604020202020204" pitchFamily="34" charset="0"/>
              <a:cs typeface="Aparajita" panose="020B0604020202020204" pitchFamily="34" charset="0"/>
            </a:endParaRPr>
          </a:p>
        </p:txBody>
      </p:sp>
      <p:pic>
        <p:nvPicPr>
          <p:cNvPr id="6" name="Picture 5">
            <a:extLst>
              <a:ext uri="{FF2B5EF4-FFF2-40B4-BE49-F238E27FC236}">
                <a16:creationId xmlns:a16="http://schemas.microsoft.com/office/drawing/2014/main" id="{A9D03E80-FA96-1DA8-C80A-7F250E7C50AB}"/>
              </a:ext>
            </a:extLst>
          </p:cNvPr>
          <p:cNvPicPr>
            <a:picLocks noChangeAspect="1"/>
          </p:cNvPicPr>
          <p:nvPr/>
        </p:nvPicPr>
        <p:blipFill>
          <a:blip r:embed="rId2"/>
          <a:stretch>
            <a:fillRect/>
          </a:stretch>
        </p:blipFill>
        <p:spPr>
          <a:xfrm>
            <a:off x="961521" y="2971800"/>
            <a:ext cx="7220958" cy="1810003"/>
          </a:xfrm>
          <a:prstGeom prst="rect">
            <a:avLst/>
          </a:prstGeom>
        </p:spPr>
      </p:pic>
    </p:spTree>
    <p:extLst>
      <p:ext uri="{BB962C8B-B14F-4D97-AF65-F5344CB8AC3E}">
        <p14:creationId xmlns:p14="http://schemas.microsoft.com/office/powerpoint/2010/main" val="3129404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CDFF7-AD69-A0A2-778F-44B5464BEB81}"/>
              </a:ext>
            </a:extLst>
          </p:cNvPr>
          <p:cNvSpPr>
            <a:spLocks noGrp="1"/>
          </p:cNvSpPr>
          <p:nvPr>
            <p:ph type="title"/>
          </p:nvPr>
        </p:nvSpPr>
        <p:spPr/>
        <p:txBody>
          <a:bodyPr/>
          <a:lstStyle/>
          <a:p>
            <a:pPr algn="ctr"/>
            <a:r>
              <a:rPr lang="en-US" dirty="0"/>
              <a:t>New Taxable value – Example 1</a:t>
            </a:r>
          </a:p>
        </p:txBody>
      </p:sp>
      <p:sp>
        <p:nvSpPr>
          <p:cNvPr id="3" name="Content Placeholder 2">
            <a:extLst>
              <a:ext uri="{FF2B5EF4-FFF2-40B4-BE49-F238E27FC236}">
                <a16:creationId xmlns:a16="http://schemas.microsoft.com/office/drawing/2014/main" id="{95684959-56E3-8108-2E8B-9CF3C36CDF1D}"/>
              </a:ext>
            </a:extLst>
          </p:cNvPr>
          <p:cNvSpPr>
            <a:spLocks noGrp="1"/>
          </p:cNvSpPr>
          <p:nvPr>
            <p:ph idx="1"/>
          </p:nvPr>
        </p:nvSpPr>
        <p:spPr/>
        <p:txBody>
          <a:bodyPr>
            <a:normAutofit/>
          </a:bodyPr>
          <a:lstStyle/>
          <a:p>
            <a:pPr algn="ctr"/>
            <a:r>
              <a:rPr lang="en-US" sz="2200" b="0" i="0" u="none" strike="noStrike" baseline="0" dirty="0">
                <a:solidFill>
                  <a:schemeClr val="accent2">
                    <a:lumMod val="75000"/>
                  </a:schemeClr>
                </a:solidFill>
                <a:latin typeface="CIDFont+F5"/>
              </a:rPr>
              <a:t>Death date occurs 4/3/21.</a:t>
            </a:r>
          </a:p>
          <a:p>
            <a:pPr algn="ctr"/>
            <a:r>
              <a:rPr lang="en-US" sz="2200" b="0" i="0" u="none" strike="noStrike" baseline="0" dirty="0">
                <a:solidFill>
                  <a:schemeClr val="accent2">
                    <a:lumMod val="75000"/>
                  </a:schemeClr>
                </a:solidFill>
                <a:latin typeface="CIDFont+F5"/>
              </a:rPr>
              <a:t>Factored Base Year Value (FBYV) is $348,321.</a:t>
            </a:r>
          </a:p>
          <a:p>
            <a:pPr algn="ctr"/>
            <a:r>
              <a:rPr lang="en-US" sz="2200" b="0" i="0" u="none" strike="noStrike" baseline="0" dirty="0">
                <a:solidFill>
                  <a:schemeClr val="accent2">
                    <a:lumMod val="75000"/>
                  </a:schemeClr>
                </a:solidFill>
                <a:latin typeface="CIDFont+F5"/>
              </a:rPr>
              <a:t>Fair Market Value (FMV) is $1.8 Million.</a:t>
            </a:r>
          </a:p>
          <a:p>
            <a:pPr algn="ctr"/>
            <a:r>
              <a:rPr lang="en-US" sz="2200" b="0" i="0" u="none" strike="noStrike" baseline="0" dirty="0">
                <a:solidFill>
                  <a:schemeClr val="tx1">
                    <a:lumMod val="95000"/>
                    <a:lumOff val="5000"/>
                  </a:schemeClr>
                </a:solidFill>
                <a:latin typeface="CIDFont+F5"/>
              </a:rPr>
              <a:t>$1,800,000 (FMV) - $1,348,321 = $451,679</a:t>
            </a:r>
            <a:r>
              <a:rPr lang="en-US" sz="2200" b="0" i="0" u="none" strike="noStrike" baseline="0" dirty="0">
                <a:solidFill>
                  <a:srgbClr val="FFFFFF"/>
                </a:solidFill>
                <a:latin typeface="CIDFont+F5"/>
              </a:rPr>
              <a:t> – </a:t>
            </a:r>
            <a:r>
              <a:rPr lang="en-US" sz="2200" b="0" i="0" u="none" strike="noStrike" baseline="0" dirty="0">
                <a:solidFill>
                  <a:schemeClr val="accent2">
                    <a:lumMod val="75000"/>
                  </a:schemeClr>
                </a:solidFill>
                <a:latin typeface="CIDFont+F5"/>
              </a:rPr>
              <a:t>Excess Amount</a:t>
            </a:r>
          </a:p>
          <a:p>
            <a:pPr algn="ctr"/>
            <a:r>
              <a:rPr lang="en-US" sz="2200" b="0" i="0" u="none" strike="noStrike" baseline="0" dirty="0">
                <a:solidFill>
                  <a:schemeClr val="tx1">
                    <a:lumMod val="95000"/>
                    <a:lumOff val="5000"/>
                  </a:schemeClr>
                </a:solidFill>
                <a:latin typeface="CIDFont+F5"/>
              </a:rPr>
              <a:t>$348,321 + $1,000,000 = $1,348,321 – </a:t>
            </a:r>
            <a:r>
              <a:rPr lang="en-US" sz="2200" b="0" i="0" u="none" strike="noStrike" baseline="0" dirty="0">
                <a:solidFill>
                  <a:schemeClr val="accent2">
                    <a:lumMod val="75000"/>
                  </a:schemeClr>
                </a:solidFill>
                <a:latin typeface="CIDFont+F5"/>
              </a:rPr>
              <a:t>Excluded Amount</a:t>
            </a:r>
          </a:p>
          <a:p>
            <a:pPr algn="ctr"/>
            <a:r>
              <a:rPr lang="en-US" sz="2200" b="0" i="0" u="none" strike="noStrike" baseline="0" dirty="0">
                <a:solidFill>
                  <a:schemeClr val="tx1">
                    <a:lumMod val="95000"/>
                    <a:lumOff val="5000"/>
                  </a:schemeClr>
                </a:solidFill>
                <a:latin typeface="CIDFont+F5"/>
              </a:rPr>
              <a:t>$451,679 (Excess) + $348,321 (FBYV) = $</a:t>
            </a:r>
            <a:r>
              <a:rPr lang="en-US" sz="2200" b="0" i="0" u="sng" strike="noStrike" baseline="0" dirty="0">
                <a:solidFill>
                  <a:schemeClr val="tx1">
                    <a:lumMod val="95000"/>
                    <a:lumOff val="5000"/>
                  </a:schemeClr>
                </a:solidFill>
                <a:latin typeface="CIDFont+F5"/>
              </a:rPr>
              <a:t>800,000</a:t>
            </a:r>
          </a:p>
          <a:p>
            <a:pPr algn="ctr"/>
            <a:r>
              <a:rPr lang="en-US" sz="2200" b="0" i="0" u="none" strike="noStrike" baseline="0" dirty="0">
                <a:latin typeface="CIDFont+F5"/>
              </a:rPr>
              <a:t>$</a:t>
            </a:r>
            <a:r>
              <a:rPr lang="en-US" sz="2200" b="0" i="0" u="sng" strike="noStrike" baseline="0" dirty="0">
                <a:latin typeface="CIDFont+F5"/>
              </a:rPr>
              <a:t>800,000</a:t>
            </a:r>
            <a:r>
              <a:rPr lang="en-US" sz="2200" b="0" i="0" u="none" strike="noStrike" baseline="0" dirty="0">
                <a:latin typeface="CIDFont+F5"/>
              </a:rPr>
              <a:t> is the </a:t>
            </a:r>
            <a:r>
              <a:rPr lang="en-US" sz="2200" b="0" i="0" u="none" strike="noStrike" baseline="0" dirty="0">
                <a:solidFill>
                  <a:schemeClr val="accent2">
                    <a:lumMod val="75000"/>
                  </a:schemeClr>
                </a:solidFill>
                <a:latin typeface="CIDFont+F5"/>
              </a:rPr>
              <a:t>New Taxable Value </a:t>
            </a:r>
            <a:r>
              <a:rPr lang="en-US" sz="2200" b="0" i="0" u="none" strike="noStrike" baseline="0" dirty="0">
                <a:solidFill>
                  <a:schemeClr val="tx1">
                    <a:lumMod val="95000"/>
                    <a:lumOff val="5000"/>
                  </a:schemeClr>
                </a:solidFill>
                <a:latin typeface="CIDFont+F5"/>
              </a:rPr>
              <a:t>as of the transfer date 4/3/21</a:t>
            </a:r>
          </a:p>
          <a:p>
            <a:pPr algn="ctr"/>
            <a:r>
              <a:rPr lang="en-US" sz="2200" b="0" dirty="0">
                <a:solidFill>
                  <a:schemeClr val="accent2">
                    <a:lumMod val="75000"/>
                  </a:schemeClr>
                </a:solidFill>
                <a:latin typeface="CIDFont+F5"/>
              </a:rPr>
              <a:t>Supplemental Assessment = </a:t>
            </a:r>
            <a:r>
              <a:rPr lang="en-US" sz="2200" b="0" dirty="0">
                <a:solidFill>
                  <a:schemeClr val="tx1">
                    <a:lumMod val="95000"/>
                    <a:lumOff val="5000"/>
                  </a:schemeClr>
                </a:solidFill>
                <a:latin typeface="CIDFont+F5"/>
              </a:rPr>
              <a:t>$</a:t>
            </a:r>
            <a:r>
              <a:rPr lang="en-US" sz="2200" b="0" u="sng" dirty="0">
                <a:solidFill>
                  <a:schemeClr val="tx1">
                    <a:lumMod val="95000"/>
                    <a:lumOff val="5000"/>
                  </a:schemeClr>
                </a:solidFill>
                <a:latin typeface="CIDFont+F5"/>
              </a:rPr>
              <a:t>451,679</a:t>
            </a:r>
            <a:endParaRPr lang="en-US" sz="2200" u="sng" dirty="0">
              <a:solidFill>
                <a:schemeClr val="tx1">
                  <a:lumMod val="95000"/>
                  <a:lumOff val="5000"/>
                </a:schemeClr>
              </a:solidFill>
            </a:endParaRPr>
          </a:p>
        </p:txBody>
      </p:sp>
    </p:spTree>
    <p:extLst>
      <p:ext uri="{BB962C8B-B14F-4D97-AF65-F5344CB8AC3E}">
        <p14:creationId xmlns:p14="http://schemas.microsoft.com/office/powerpoint/2010/main" val="3651791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EE658-B91E-50DF-DCCC-0DF33F31A484}"/>
              </a:ext>
            </a:extLst>
          </p:cNvPr>
          <p:cNvSpPr>
            <a:spLocks noGrp="1"/>
          </p:cNvSpPr>
          <p:nvPr>
            <p:ph type="title"/>
          </p:nvPr>
        </p:nvSpPr>
        <p:spPr/>
        <p:txBody>
          <a:bodyPr/>
          <a:lstStyle/>
          <a:p>
            <a:pPr algn="ctr"/>
            <a:r>
              <a:rPr lang="en-US" dirty="0"/>
              <a:t>New taxable Value – Example 2</a:t>
            </a:r>
          </a:p>
        </p:txBody>
      </p:sp>
      <p:sp>
        <p:nvSpPr>
          <p:cNvPr id="3" name="Content Placeholder 2">
            <a:extLst>
              <a:ext uri="{FF2B5EF4-FFF2-40B4-BE49-F238E27FC236}">
                <a16:creationId xmlns:a16="http://schemas.microsoft.com/office/drawing/2014/main" id="{9337A4D5-D8AA-B143-1CC0-E2A7A4C1E24B}"/>
              </a:ext>
            </a:extLst>
          </p:cNvPr>
          <p:cNvSpPr>
            <a:spLocks noGrp="1"/>
          </p:cNvSpPr>
          <p:nvPr>
            <p:ph idx="1"/>
          </p:nvPr>
        </p:nvSpPr>
        <p:spPr/>
        <p:txBody>
          <a:bodyPr>
            <a:normAutofit/>
          </a:bodyPr>
          <a:lstStyle/>
          <a:p>
            <a:pPr algn="ctr"/>
            <a:r>
              <a:rPr lang="en-US" sz="2200" b="0" i="0" u="none" strike="noStrike" baseline="0" dirty="0">
                <a:solidFill>
                  <a:schemeClr val="accent2">
                    <a:lumMod val="75000"/>
                  </a:schemeClr>
                </a:solidFill>
                <a:latin typeface="CIDFont+F5"/>
              </a:rPr>
              <a:t>Death date occurs 6/2/2021.</a:t>
            </a:r>
          </a:p>
          <a:p>
            <a:pPr algn="ctr"/>
            <a:r>
              <a:rPr lang="en-US" sz="2200" b="0" i="0" u="none" strike="noStrike" baseline="0" dirty="0">
                <a:solidFill>
                  <a:schemeClr val="accent2">
                    <a:lumMod val="75000"/>
                  </a:schemeClr>
                </a:solidFill>
                <a:latin typeface="CIDFont+F5"/>
              </a:rPr>
              <a:t>Factored Base Year Value is $825,450.</a:t>
            </a:r>
          </a:p>
          <a:p>
            <a:pPr algn="ctr"/>
            <a:r>
              <a:rPr lang="en-US" sz="2200" b="0" i="0" u="none" strike="noStrike" baseline="0" dirty="0">
                <a:solidFill>
                  <a:schemeClr val="accent2">
                    <a:lumMod val="75000"/>
                  </a:schemeClr>
                </a:solidFill>
                <a:latin typeface="CIDFont+F5"/>
              </a:rPr>
              <a:t>Fair Market Value (FMV) is $1.5 Million.</a:t>
            </a:r>
          </a:p>
          <a:p>
            <a:pPr algn="ctr"/>
            <a:r>
              <a:rPr lang="en-US" sz="2200" b="0" i="0" u="none" strike="noStrike" baseline="0" dirty="0">
                <a:latin typeface="CIDFont+F5"/>
              </a:rPr>
              <a:t>$825,450 (FBYV) + $1,000,000 = $1,825,450 – </a:t>
            </a:r>
            <a:r>
              <a:rPr lang="en-US" sz="2200" b="0" i="0" u="none" strike="noStrike" baseline="0" dirty="0">
                <a:solidFill>
                  <a:schemeClr val="accent2">
                    <a:lumMod val="75000"/>
                  </a:schemeClr>
                </a:solidFill>
                <a:latin typeface="CIDFont+F5"/>
              </a:rPr>
              <a:t>Excluded Amount</a:t>
            </a:r>
          </a:p>
          <a:p>
            <a:pPr algn="ctr"/>
            <a:r>
              <a:rPr lang="en-US" sz="2200" b="0" i="0" u="none" strike="noStrike" baseline="0" dirty="0">
                <a:latin typeface="CIDFont+F5"/>
              </a:rPr>
              <a:t>$1,500,000 (FMV) - $1,825,450 (Excluded Amount) = </a:t>
            </a:r>
            <a:r>
              <a:rPr lang="en-US" sz="2200" b="0" i="0" u="none" strike="noStrike" baseline="0" dirty="0">
                <a:solidFill>
                  <a:srgbClr val="FF0000"/>
                </a:solidFill>
                <a:latin typeface="CIDFont+F5"/>
              </a:rPr>
              <a:t>-$325,450</a:t>
            </a:r>
          </a:p>
          <a:p>
            <a:pPr algn="ctr"/>
            <a:r>
              <a:rPr lang="en-US" sz="2200" b="0" i="0" u="none" strike="noStrike" baseline="0" dirty="0">
                <a:latin typeface="CIDFont+F5"/>
              </a:rPr>
              <a:t>Market value does not exceed the Excluded Amount</a:t>
            </a:r>
          </a:p>
          <a:p>
            <a:pPr algn="ctr"/>
            <a:r>
              <a:rPr lang="en-US" sz="2200" b="0" i="0" u="none" strike="noStrike" baseline="0" dirty="0">
                <a:latin typeface="CIDFont+F5"/>
              </a:rPr>
              <a:t>$</a:t>
            </a:r>
            <a:r>
              <a:rPr lang="en-US" sz="2200" b="0" i="0" u="sng" strike="noStrike" baseline="0" dirty="0">
                <a:latin typeface="CIDFont+F5"/>
              </a:rPr>
              <a:t>825,450</a:t>
            </a:r>
            <a:r>
              <a:rPr lang="en-US" sz="2200" b="0" i="0" u="none" strike="noStrike" baseline="0" dirty="0">
                <a:latin typeface="CIDFont+F5"/>
              </a:rPr>
              <a:t> remains as the New Taxable Value on the transfer</a:t>
            </a:r>
          </a:p>
          <a:p>
            <a:pPr algn="ctr"/>
            <a:r>
              <a:rPr lang="en-US" sz="2200" b="0" i="0" u="none" strike="noStrike" baseline="0" dirty="0">
                <a:latin typeface="CIDFont+F5"/>
              </a:rPr>
              <a:t>date – </a:t>
            </a:r>
            <a:r>
              <a:rPr lang="en-US" sz="2200" b="0" i="0" u="none" strike="noStrike" baseline="0" dirty="0">
                <a:solidFill>
                  <a:schemeClr val="accent2">
                    <a:lumMod val="75000"/>
                  </a:schemeClr>
                </a:solidFill>
                <a:latin typeface="CIDFont+F5"/>
              </a:rPr>
              <a:t>No Supplemental Assessment</a:t>
            </a:r>
            <a:endParaRPr lang="en-US" sz="2200" b="0" dirty="0">
              <a:solidFill>
                <a:schemeClr val="accent2">
                  <a:lumMod val="75000"/>
                </a:schemeClr>
              </a:solidFill>
              <a:latin typeface="CIDFont+F5"/>
            </a:endParaRPr>
          </a:p>
        </p:txBody>
      </p:sp>
    </p:spTree>
    <p:extLst>
      <p:ext uri="{BB962C8B-B14F-4D97-AF65-F5344CB8AC3E}">
        <p14:creationId xmlns:p14="http://schemas.microsoft.com/office/powerpoint/2010/main" val="1515439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Copperplate Gothic Light" panose="020E0507020206020404" pitchFamily="34" charset="0"/>
              </a:rPr>
              <a:t>Definition of “family farm”</a:t>
            </a:r>
          </a:p>
        </p:txBody>
      </p:sp>
      <p:sp>
        <p:nvSpPr>
          <p:cNvPr id="3" name="Content Placeholder 2"/>
          <p:cNvSpPr>
            <a:spLocks noGrp="1"/>
          </p:cNvSpPr>
          <p:nvPr>
            <p:ph idx="1"/>
          </p:nvPr>
        </p:nvSpPr>
        <p:spPr>
          <a:xfrm>
            <a:off x="5486400" y="1066800"/>
            <a:ext cx="3390901" cy="3579849"/>
          </a:xfrm>
        </p:spPr>
        <p:txBody>
          <a:bodyPr>
            <a:normAutofit/>
          </a:bodyPr>
          <a:lstStyle/>
          <a:p>
            <a:r>
              <a:rPr lang="en-US" sz="2400" b="0" dirty="0">
                <a:latin typeface="Aparajita" panose="020B0604020202020204" pitchFamily="34" charset="0"/>
                <a:cs typeface="Aparajita" panose="020B0604020202020204" pitchFamily="34" charset="0"/>
              </a:rPr>
              <a:t>“…any real property which is under cultivation, or which is being used for pasture or grazing, or that is used to produce any agricultural commodity, as that term is defined in Section 51201 of the Government Code.”</a:t>
            </a:r>
          </a:p>
        </p:txBody>
      </p:sp>
      <p:pic>
        <p:nvPicPr>
          <p:cNvPr id="5" name="Picture 4">
            <a:extLst>
              <a:ext uri="{FF2B5EF4-FFF2-40B4-BE49-F238E27FC236}">
                <a16:creationId xmlns:a16="http://schemas.microsoft.com/office/drawing/2014/main" id="{FAD2B263-E84B-A767-F1A2-6807EA3F3CAF}"/>
              </a:ext>
            </a:extLst>
          </p:cNvPr>
          <p:cNvPicPr>
            <a:picLocks noChangeAspect="1"/>
          </p:cNvPicPr>
          <p:nvPr/>
        </p:nvPicPr>
        <p:blipFill>
          <a:blip r:embed="rId2"/>
          <a:stretch>
            <a:fillRect/>
          </a:stretch>
        </p:blipFill>
        <p:spPr>
          <a:xfrm>
            <a:off x="266699" y="1066800"/>
            <a:ext cx="5046237" cy="3350701"/>
          </a:xfrm>
          <a:prstGeom prst="rect">
            <a:avLst/>
          </a:prstGeom>
        </p:spPr>
      </p:pic>
    </p:spTree>
    <p:extLst>
      <p:ext uri="{BB962C8B-B14F-4D97-AF65-F5344CB8AC3E}">
        <p14:creationId xmlns:p14="http://schemas.microsoft.com/office/powerpoint/2010/main" val="20245337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pperplate Gothic Light" panose="020E0507020206020404" pitchFamily="34" charset="0"/>
              </a:rPr>
              <a:t>Family farms – </a:t>
            </a:r>
            <a:r>
              <a:rPr lang="en-US" dirty="0" err="1">
                <a:latin typeface="Copperplate Gothic Light" panose="020E0507020206020404" pitchFamily="34" charset="0"/>
              </a:rPr>
              <a:t>boe</a:t>
            </a:r>
            <a:r>
              <a:rPr lang="en-US" dirty="0">
                <a:latin typeface="Copperplate Gothic Light" panose="020E0507020206020404" pitchFamily="34" charset="0"/>
              </a:rPr>
              <a:t> guidance</a:t>
            </a:r>
          </a:p>
        </p:txBody>
      </p:sp>
      <p:sp>
        <p:nvSpPr>
          <p:cNvPr id="3" name="Content Placeholder 2"/>
          <p:cNvSpPr>
            <a:spLocks noGrp="1"/>
          </p:cNvSpPr>
          <p:nvPr>
            <p:ph idx="1"/>
          </p:nvPr>
        </p:nvSpPr>
        <p:spPr>
          <a:xfrm>
            <a:off x="822961" y="1100629"/>
            <a:ext cx="7520940" cy="4309571"/>
          </a:xfrm>
        </p:spPr>
        <p:txBody>
          <a:bodyPr>
            <a:normAutofit/>
          </a:bodyPr>
          <a:lstStyle/>
          <a:p>
            <a:pPr>
              <a:buFont typeface="Wingdings" panose="05000000000000000000" pitchFamily="2" charset="2"/>
              <a:buChar char="v"/>
            </a:pPr>
            <a:endParaRPr lang="en-US" sz="2000" dirty="0">
              <a:latin typeface="Aparajita" panose="020B0604020202020204" pitchFamily="34" charset="0"/>
              <a:cs typeface="Aparajita" panose="020B0604020202020204" pitchFamily="34" charset="0"/>
            </a:endParaRPr>
          </a:p>
          <a:p>
            <a:pPr>
              <a:buFont typeface="Wingdings" panose="05000000000000000000" pitchFamily="2" charset="2"/>
              <a:buChar char="v"/>
            </a:pPr>
            <a:r>
              <a:rPr lang="en-US" sz="2400" b="0" dirty="0">
                <a:latin typeface="Aparajita" panose="020B0604020202020204" pitchFamily="34" charset="0"/>
                <a:cs typeface="Aparajita" panose="020B0604020202020204" pitchFamily="34" charset="0"/>
              </a:rPr>
              <a:t>No “principal residence” requirement</a:t>
            </a:r>
          </a:p>
          <a:p>
            <a:pPr>
              <a:buFont typeface="Wingdings" panose="05000000000000000000" pitchFamily="2" charset="2"/>
              <a:buChar char="v"/>
            </a:pPr>
            <a:r>
              <a:rPr lang="en-US" sz="2400" b="0" dirty="0">
                <a:latin typeface="Aparajita" panose="020B0604020202020204" pitchFamily="34" charset="0"/>
                <a:cs typeface="Aparajita" panose="020B0604020202020204" pitchFamily="34" charset="0"/>
              </a:rPr>
              <a:t>If the transfer is of a family farm, an eligible transferee need not file a claim for either the homeowners’ or disabled veterans’ exemption</a:t>
            </a:r>
          </a:p>
          <a:p>
            <a:pPr>
              <a:buFont typeface="Wingdings" panose="05000000000000000000" pitchFamily="2" charset="2"/>
              <a:buChar char="v"/>
            </a:pPr>
            <a:r>
              <a:rPr lang="en-US" sz="2400" b="0" dirty="0">
                <a:latin typeface="Aparajita" panose="020B0604020202020204" pitchFamily="34" charset="0"/>
                <a:cs typeface="Aparajita" panose="020B0604020202020204" pitchFamily="34" charset="0"/>
              </a:rPr>
              <a:t>A claim for exclusion under this section may be filed separately for a principal residence on a family farm if that principal residence meets all the requirements of this section</a:t>
            </a:r>
            <a:endParaRPr lang="en-US" b="0" dirty="0"/>
          </a:p>
        </p:txBody>
      </p:sp>
    </p:spTree>
    <p:extLst>
      <p:ext uri="{BB962C8B-B14F-4D97-AF65-F5344CB8AC3E}">
        <p14:creationId xmlns:p14="http://schemas.microsoft.com/office/powerpoint/2010/main" val="1311293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65760"/>
            <a:ext cx="7924800" cy="548640"/>
          </a:xfrm>
        </p:spPr>
        <p:txBody>
          <a:bodyPr/>
          <a:lstStyle/>
          <a:p>
            <a:pPr algn="ctr"/>
            <a:r>
              <a:rPr lang="en-US" dirty="0">
                <a:latin typeface="Copperplate Gothic Light" panose="020E0507020206020404" pitchFamily="34" charset="0"/>
              </a:rPr>
              <a:t>Each legal Parcel is a family farm</a:t>
            </a:r>
          </a:p>
        </p:txBody>
      </p:sp>
      <p:sp>
        <p:nvSpPr>
          <p:cNvPr id="5" name="Content Placeholder 4">
            <a:extLst>
              <a:ext uri="{FF2B5EF4-FFF2-40B4-BE49-F238E27FC236}">
                <a16:creationId xmlns:a16="http://schemas.microsoft.com/office/drawing/2014/main" id="{42B6D3CE-F465-2C93-B0B2-DBCBAE51FC94}"/>
              </a:ext>
            </a:extLst>
          </p:cNvPr>
          <p:cNvSpPr>
            <a:spLocks noGrp="1"/>
          </p:cNvSpPr>
          <p:nvPr>
            <p:ph idx="1"/>
          </p:nvPr>
        </p:nvSpPr>
        <p:spPr/>
        <p:txBody>
          <a:bodyPr>
            <a:normAutofit/>
          </a:bodyPr>
          <a:lstStyle/>
          <a:p>
            <a:pPr>
              <a:buFont typeface="Arial" panose="020B0604020202020204" pitchFamily="34" charset="0"/>
              <a:buChar char="•"/>
            </a:pPr>
            <a:r>
              <a:rPr lang="en-US" sz="2400" b="0" dirty="0">
                <a:latin typeface="Aparajita" panose="02020603050405020304" pitchFamily="18" charset="0"/>
                <a:cs typeface="Aparajita" panose="02020603050405020304" pitchFamily="18" charset="0"/>
              </a:rPr>
              <a:t>RTC 63.2(a)(2)(A) states “[t]his exclusion shall apply separately to the transfer of each legal parcel that makes up a family farm.”</a:t>
            </a:r>
          </a:p>
          <a:p>
            <a:pPr>
              <a:buFont typeface="Arial" panose="020B0604020202020204" pitchFamily="34" charset="0"/>
              <a:buChar char="•"/>
            </a:pPr>
            <a:endParaRPr lang="en-US" sz="2400" b="0" dirty="0">
              <a:latin typeface="Aparajita" panose="02020603050405020304" pitchFamily="18" charset="0"/>
              <a:cs typeface="Aparajita" panose="02020603050405020304" pitchFamily="18" charset="0"/>
            </a:endParaRPr>
          </a:p>
          <a:p>
            <a:pPr>
              <a:buFont typeface="Arial" panose="020B0604020202020204" pitchFamily="34" charset="0"/>
              <a:buChar char="•"/>
            </a:pPr>
            <a:r>
              <a:rPr lang="en-US" sz="2400" b="0" dirty="0">
                <a:latin typeface="Aparajita" panose="02020603050405020304" pitchFamily="18" charset="0"/>
                <a:cs typeface="Aparajita" panose="02020603050405020304" pitchFamily="18" charset="0"/>
              </a:rPr>
              <a:t>That means, a family farm with 3 legal parcels will get $1M in exclusion per each parcel.  So, $3M total.</a:t>
            </a:r>
          </a:p>
          <a:p>
            <a:pPr>
              <a:buFont typeface="Arial" panose="020B0604020202020204" pitchFamily="34" charset="0"/>
              <a:buChar char="•"/>
            </a:pPr>
            <a:endParaRPr lang="en-US" sz="2400" b="0" dirty="0">
              <a:latin typeface="Aparajita" panose="02020603050405020304" pitchFamily="18" charset="0"/>
              <a:cs typeface="Aparajita" panose="02020603050405020304" pitchFamily="18" charset="0"/>
            </a:endParaRPr>
          </a:p>
          <a:p>
            <a:pPr>
              <a:buFont typeface="Arial" panose="020B0604020202020204" pitchFamily="34" charset="0"/>
              <a:buChar char="•"/>
            </a:pPr>
            <a:r>
              <a:rPr lang="en-US" sz="2400" b="0" dirty="0">
                <a:latin typeface="Aparajita" panose="02020603050405020304" pitchFamily="18" charset="0"/>
                <a:cs typeface="Aparajita" panose="02020603050405020304" pitchFamily="18" charset="0"/>
              </a:rPr>
              <a:t>The calculation must be done per parcel- for excludable amount and excess to be applied if any</a:t>
            </a:r>
          </a:p>
        </p:txBody>
      </p:sp>
    </p:spTree>
    <p:extLst>
      <p:ext uri="{BB962C8B-B14F-4D97-AF65-F5344CB8AC3E}">
        <p14:creationId xmlns:p14="http://schemas.microsoft.com/office/powerpoint/2010/main" val="16330265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8C98-9B23-1299-10A1-2FFB463339EC}"/>
              </a:ext>
            </a:extLst>
          </p:cNvPr>
          <p:cNvSpPr>
            <a:spLocks noGrp="1"/>
          </p:cNvSpPr>
          <p:nvPr>
            <p:ph type="title"/>
          </p:nvPr>
        </p:nvSpPr>
        <p:spPr>
          <a:xfrm>
            <a:off x="822961" y="152400"/>
            <a:ext cx="7520940" cy="548640"/>
          </a:xfrm>
        </p:spPr>
        <p:txBody>
          <a:bodyPr/>
          <a:lstStyle/>
          <a:p>
            <a:pPr algn="ctr"/>
            <a:r>
              <a:rPr lang="en-US" b="1" i="0" u="none" strike="noStrike" baseline="0" dirty="0">
                <a:latin typeface="Franklin Gothic Book" panose="020B0503020102020204" pitchFamily="34" charset="0"/>
              </a:rPr>
              <a:t>Family Farm Example Calculation</a:t>
            </a:r>
            <a:endParaRPr lang="en-US" b="1" dirty="0">
              <a:latin typeface="Franklin Gothic Book" panose="020B0503020102020204" pitchFamily="34" charset="0"/>
            </a:endParaRPr>
          </a:p>
        </p:txBody>
      </p:sp>
      <p:sp>
        <p:nvSpPr>
          <p:cNvPr id="3" name="Content Placeholder 2">
            <a:extLst>
              <a:ext uri="{FF2B5EF4-FFF2-40B4-BE49-F238E27FC236}">
                <a16:creationId xmlns:a16="http://schemas.microsoft.com/office/drawing/2014/main" id="{93423118-D4EE-CE83-88E5-DD93D8096B02}"/>
              </a:ext>
            </a:extLst>
          </p:cNvPr>
          <p:cNvSpPr>
            <a:spLocks noGrp="1"/>
          </p:cNvSpPr>
          <p:nvPr>
            <p:ph idx="1"/>
          </p:nvPr>
        </p:nvSpPr>
        <p:spPr>
          <a:xfrm>
            <a:off x="822961" y="701041"/>
            <a:ext cx="7520940" cy="4251960"/>
          </a:xfrm>
        </p:spPr>
        <p:txBody>
          <a:bodyPr/>
          <a:lstStyle/>
          <a:p>
            <a:pPr algn="ctr"/>
            <a:r>
              <a:rPr lang="en-US" sz="1800" b="0" i="0" u="none" strike="noStrike" baseline="0" dirty="0">
                <a:solidFill>
                  <a:schemeClr val="accent2">
                    <a:lumMod val="75000"/>
                  </a:schemeClr>
                </a:solidFill>
                <a:latin typeface="CIDFont+F5"/>
              </a:rPr>
              <a:t>Transfer on June 28, 2021</a:t>
            </a:r>
          </a:p>
          <a:p>
            <a:pPr algn="ctr"/>
            <a:r>
              <a:rPr lang="en-US" sz="1800" b="0" i="0" u="none" strike="noStrike" baseline="0" dirty="0">
                <a:solidFill>
                  <a:schemeClr val="accent2">
                    <a:lumMod val="75000"/>
                  </a:schemeClr>
                </a:solidFill>
                <a:latin typeface="CIDFont+F5"/>
              </a:rPr>
              <a:t>To daughter for 100%. No structures. Two Legal Parcels</a:t>
            </a:r>
          </a:p>
          <a:p>
            <a:pPr algn="ctr"/>
            <a:r>
              <a:rPr lang="en-US" sz="1800" b="0" i="0" u="none" strike="noStrike" baseline="0" dirty="0">
                <a:solidFill>
                  <a:schemeClr val="accent2">
                    <a:lumMod val="75000"/>
                  </a:schemeClr>
                </a:solidFill>
                <a:latin typeface="CIDFont+F5"/>
              </a:rPr>
              <a:t>FMV of appraisal unit is $2Million.</a:t>
            </a:r>
          </a:p>
          <a:p>
            <a:r>
              <a:rPr lang="en-US" sz="1800" b="0" i="0" u="none" strike="noStrike" baseline="0" dirty="0">
                <a:latin typeface="CIDFont+F3"/>
              </a:rPr>
              <a:t>Legal Parcel 1 – 50 Acres</a:t>
            </a:r>
          </a:p>
          <a:p>
            <a:r>
              <a:rPr lang="en-US" sz="1800" b="0" i="0" u="none" strike="noStrike" baseline="0" dirty="0">
                <a:latin typeface="CIDFont+F3"/>
              </a:rPr>
              <a:t>	2021 FBYV =</a:t>
            </a:r>
            <a:r>
              <a:rPr lang="en-US" sz="1800" b="0" i="0" u="none" strike="noStrike" baseline="0" dirty="0">
                <a:solidFill>
                  <a:srgbClr val="FFFFFF"/>
                </a:solidFill>
                <a:latin typeface="CIDFont+F3"/>
              </a:rPr>
              <a:t> </a:t>
            </a:r>
            <a:r>
              <a:rPr lang="en-US" sz="1800" b="0" i="0" u="none" strike="noStrike" baseline="0" dirty="0">
                <a:solidFill>
                  <a:schemeClr val="accent2">
                    <a:lumMod val="75000"/>
                  </a:schemeClr>
                </a:solidFill>
                <a:latin typeface="CIDFont+F3"/>
              </a:rPr>
              <a:t>$50,000 </a:t>
            </a:r>
            <a:r>
              <a:rPr lang="en-US" sz="1800" b="0" i="0" u="none" strike="noStrike" baseline="0" dirty="0">
                <a:latin typeface="CIDFont+F3"/>
              </a:rPr>
              <a:t>+ $1,000,000 = $1,050,000 (Excludable Amount)</a:t>
            </a:r>
          </a:p>
          <a:p>
            <a:r>
              <a:rPr lang="en-US" sz="1800" b="0" i="0" u="none" strike="noStrike" baseline="0" dirty="0">
                <a:latin typeface="CIDFont+F3"/>
              </a:rPr>
              <a:t>	FMV = $800,000 is less than excludable amount. No Excess Value</a:t>
            </a:r>
          </a:p>
          <a:p>
            <a:r>
              <a:rPr lang="en-US" sz="1800" b="0" i="0" u="none" strike="noStrike" baseline="0" dirty="0">
                <a:latin typeface="CIDFont+F3"/>
              </a:rPr>
              <a:t>	Taxable Value = </a:t>
            </a:r>
            <a:r>
              <a:rPr lang="en-US" sz="1800" b="0" i="0" u="none" strike="noStrike" baseline="0" dirty="0">
                <a:solidFill>
                  <a:schemeClr val="accent2">
                    <a:lumMod val="75000"/>
                  </a:schemeClr>
                </a:solidFill>
                <a:latin typeface="CIDFont+F3"/>
              </a:rPr>
              <a:t>$</a:t>
            </a:r>
            <a:r>
              <a:rPr lang="en-US" sz="1800" b="0" i="0" u="sng" strike="noStrike" baseline="0" dirty="0">
                <a:solidFill>
                  <a:schemeClr val="accent2">
                    <a:lumMod val="75000"/>
                  </a:schemeClr>
                </a:solidFill>
                <a:latin typeface="CIDFont+F3"/>
              </a:rPr>
              <a:t>50,000</a:t>
            </a:r>
          </a:p>
          <a:p>
            <a:r>
              <a:rPr lang="en-US" sz="1800" b="0" i="0" u="none" strike="noStrike" baseline="0" dirty="0">
                <a:latin typeface="CIDFont+F3"/>
              </a:rPr>
              <a:t>Legal Parcel 2 – 75 Acres</a:t>
            </a:r>
          </a:p>
          <a:p>
            <a:r>
              <a:rPr lang="en-US" sz="1800" b="0" i="0" u="none" strike="noStrike" baseline="0" dirty="0">
                <a:latin typeface="CIDFont+F3"/>
              </a:rPr>
              <a:t>	2021 FBYV = </a:t>
            </a:r>
            <a:r>
              <a:rPr lang="en-US" sz="1800" b="0" i="0" u="none" strike="noStrike" baseline="0" dirty="0">
                <a:solidFill>
                  <a:schemeClr val="accent2">
                    <a:lumMod val="75000"/>
                  </a:schemeClr>
                </a:solidFill>
                <a:latin typeface="CIDFont+F3"/>
              </a:rPr>
              <a:t>$75,000 </a:t>
            </a:r>
            <a:r>
              <a:rPr lang="en-US" sz="1800" b="0" i="0" u="none" strike="noStrike" baseline="0" dirty="0">
                <a:latin typeface="CIDFont+F3"/>
              </a:rPr>
              <a:t>+ 1,000,000 = 1,075,000 (Excludable Amount)</a:t>
            </a:r>
          </a:p>
          <a:p>
            <a:r>
              <a:rPr lang="en-US" sz="1800" b="0" i="0" u="none" strike="noStrike" baseline="0" dirty="0">
                <a:latin typeface="CIDFont+F3"/>
              </a:rPr>
              <a:t>	FMV = $1,200,000 - $1,075,000 = </a:t>
            </a:r>
            <a:r>
              <a:rPr lang="en-US" sz="1800" b="0" i="0" u="none" strike="noStrike" baseline="0" dirty="0">
                <a:solidFill>
                  <a:srgbClr val="00B050"/>
                </a:solidFill>
                <a:latin typeface="CIDFont+F3"/>
              </a:rPr>
              <a:t>$125,000 </a:t>
            </a:r>
            <a:r>
              <a:rPr lang="en-US" sz="1800" b="0" i="0" u="none" strike="noStrike" baseline="0" dirty="0">
                <a:latin typeface="CIDFont+F3"/>
              </a:rPr>
              <a:t>(Excess Value)</a:t>
            </a:r>
          </a:p>
          <a:p>
            <a:r>
              <a:rPr lang="en-US" sz="1800" b="0" i="0" u="none" strike="noStrike" baseline="0" dirty="0">
                <a:latin typeface="CIDFont+F3"/>
              </a:rPr>
              <a:t>	Taxable Value = $200,000 (</a:t>
            </a:r>
            <a:r>
              <a:rPr lang="en-US" sz="1800" b="0" i="0" u="none" strike="noStrike" baseline="0" dirty="0">
                <a:solidFill>
                  <a:schemeClr val="accent2">
                    <a:lumMod val="75000"/>
                  </a:schemeClr>
                </a:solidFill>
                <a:latin typeface="CIDFont+F3"/>
              </a:rPr>
              <a:t>$75,000 </a:t>
            </a:r>
            <a:r>
              <a:rPr lang="en-US" sz="1800" b="0" i="0" u="none" strike="noStrike" baseline="0" dirty="0">
                <a:latin typeface="CIDFont+F3"/>
              </a:rPr>
              <a:t>+</a:t>
            </a:r>
            <a:r>
              <a:rPr lang="en-US" sz="1800" b="0" i="0" u="none" strike="noStrike" baseline="0" dirty="0">
                <a:solidFill>
                  <a:srgbClr val="FFFFFF"/>
                </a:solidFill>
                <a:latin typeface="CIDFont+F3"/>
              </a:rPr>
              <a:t> </a:t>
            </a:r>
            <a:r>
              <a:rPr lang="en-US" sz="1800" b="0" i="0" u="none" strike="noStrike" baseline="0" dirty="0">
                <a:solidFill>
                  <a:srgbClr val="00B050"/>
                </a:solidFill>
                <a:latin typeface="CIDFont+F3"/>
              </a:rPr>
              <a:t>$125,000</a:t>
            </a:r>
            <a:r>
              <a:rPr lang="en-US" sz="1800" b="0" i="0" u="none" strike="noStrike" baseline="0" dirty="0">
                <a:latin typeface="CIDFont+F3"/>
              </a:rPr>
              <a:t>)</a:t>
            </a:r>
            <a:endParaRPr lang="en-US" dirty="0"/>
          </a:p>
        </p:txBody>
      </p:sp>
    </p:spTree>
    <p:extLst>
      <p:ext uri="{BB962C8B-B14F-4D97-AF65-F5344CB8AC3E}">
        <p14:creationId xmlns:p14="http://schemas.microsoft.com/office/powerpoint/2010/main" val="2618143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D6E48-3731-AA00-0CE2-40C70862EC34}"/>
              </a:ext>
            </a:extLst>
          </p:cNvPr>
          <p:cNvSpPr>
            <a:spLocks noGrp="1"/>
          </p:cNvSpPr>
          <p:nvPr>
            <p:ph type="title"/>
          </p:nvPr>
        </p:nvSpPr>
        <p:spPr/>
        <p:txBody>
          <a:bodyPr/>
          <a:lstStyle/>
          <a:p>
            <a:r>
              <a:rPr lang="en-US" dirty="0">
                <a:latin typeface="Copperplate Gothic Light" panose="020E0507020206020404" pitchFamily="34" charset="0"/>
              </a:rPr>
              <a:t>Exclusion removal</a:t>
            </a:r>
          </a:p>
        </p:txBody>
      </p:sp>
      <p:sp>
        <p:nvSpPr>
          <p:cNvPr id="3" name="Content Placeholder 2">
            <a:extLst>
              <a:ext uri="{FF2B5EF4-FFF2-40B4-BE49-F238E27FC236}">
                <a16:creationId xmlns:a16="http://schemas.microsoft.com/office/drawing/2014/main" id="{6D142EE5-86D6-08BD-A851-650C1B09D480}"/>
              </a:ext>
            </a:extLst>
          </p:cNvPr>
          <p:cNvSpPr>
            <a:spLocks noGrp="1"/>
          </p:cNvSpPr>
          <p:nvPr>
            <p:ph idx="1"/>
          </p:nvPr>
        </p:nvSpPr>
        <p:spPr/>
        <p:txBody>
          <a:bodyPr>
            <a:noAutofit/>
          </a:bodyPr>
          <a:lstStyle/>
          <a:p>
            <a:r>
              <a:rPr lang="en-US" sz="2400" b="0" dirty="0">
                <a:latin typeface="Aparajita" panose="02020603050405020304" pitchFamily="18" charset="0"/>
                <a:cs typeface="Aparajita" panose="02020603050405020304" pitchFamily="18" charset="0"/>
              </a:rPr>
              <a:t>The real property must continue to be the principal residence or the family farm of an eligible transferee.  </a:t>
            </a:r>
          </a:p>
          <a:p>
            <a:r>
              <a:rPr lang="en-US" sz="2400" b="0" dirty="0">
                <a:latin typeface="Aparajita" panose="02020603050405020304" pitchFamily="18" charset="0"/>
                <a:cs typeface="Aparajita" panose="02020603050405020304" pitchFamily="18" charset="0"/>
              </a:rPr>
              <a:t>As of the date the property is no longer the principal residence or the family farm of an eligible transferee, the exclusion shall be removed from the property, and its new taxable value upon removal shall be the new base year value calculated at the time of transfer adjusted by an inflation factor through the year the exclusion is removed. </a:t>
            </a:r>
          </a:p>
          <a:p>
            <a:r>
              <a:rPr lang="en-US" sz="2400" b="0" dirty="0">
                <a:latin typeface="Aparajita" panose="02020603050405020304" pitchFamily="18" charset="0"/>
                <a:cs typeface="Aparajita" panose="02020603050405020304" pitchFamily="18" charset="0"/>
              </a:rPr>
              <a:t>However, if another eligible transferee qualifies for the exclusion within one year of the property no longer qualifying as the principal residence of the previous eligible transferee, the exclusion shall not be removed.</a:t>
            </a:r>
          </a:p>
        </p:txBody>
      </p:sp>
    </p:spTree>
    <p:extLst>
      <p:ext uri="{BB962C8B-B14F-4D97-AF65-F5344CB8AC3E}">
        <p14:creationId xmlns:p14="http://schemas.microsoft.com/office/powerpoint/2010/main" val="29112591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83DCF-82AB-84D7-C502-D22B65F68C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0AC415-C1A5-627C-A524-806D458CD094}"/>
              </a:ext>
            </a:extLst>
          </p:cNvPr>
          <p:cNvSpPr>
            <a:spLocks noGrp="1"/>
          </p:cNvSpPr>
          <p:nvPr>
            <p:ph type="title"/>
          </p:nvPr>
        </p:nvSpPr>
        <p:spPr/>
        <p:txBody>
          <a:bodyPr/>
          <a:lstStyle/>
          <a:p>
            <a:r>
              <a:rPr lang="en-US" dirty="0">
                <a:latin typeface="Copperplate Gothic Light" panose="020E0507020206020404" pitchFamily="34" charset="0"/>
              </a:rPr>
              <a:t>Exclusion removal</a:t>
            </a:r>
          </a:p>
        </p:txBody>
      </p:sp>
      <p:sp>
        <p:nvSpPr>
          <p:cNvPr id="3" name="Content Placeholder 2">
            <a:extLst>
              <a:ext uri="{FF2B5EF4-FFF2-40B4-BE49-F238E27FC236}">
                <a16:creationId xmlns:a16="http://schemas.microsoft.com/office/drawing/2014/main" id="{2EE18280-AC12-84A6-7E28-C724102C63A8}"/>
              </a:ext>
            </a:extLst>
          </p:cNvPr>
          <p:cNvSpPr>
            <a:spLocks noGrp="1"/>
          </p:cNvSpPr>
          <p:nvPr>
            <p:ph idx="1"/>
          </p:nvPr>
        </p:nvSpPr>
        <p:spPr>
          <a:xfrm>
            <a:off x="822961" y="1100629"/>
            <a:ext cx="7520940" cy="3623771"/>
          </a:xfrm>
        </p:spPr>
        <p:txBody>
          <a:bodyPr>
            <a:noAutofit/>
          </a:bodyPr>
          <a:lstStyle/>
          <a:p>
            <a:r>
              <a:rPr lang="en-US" sz="2400" b="0" dirty="0">
                <a:latin typeface="Aparajita" panose="02020603050405020304" pitchFamily="18" charset="0"/>
                <a:cs typeface="Aparajita" panose="02020603050405020304" pitchFamily="18" charset="0"/>
              </a:rPr>
              <a:t>Remember real property must continue to be the principal residence or the family farm of an eligible transferee.</a:t>
            </a:r>
          </a:p>
          <a:p>
            <a:r>
              <a:rPr lang="en-US" sz="2400" b="0" dirty="0">
                <a:latin typeface="Aparajita" panose="02020603050405020304" pitchFamily="18" charset="0"/>
                <a:cs typeface="Aparajita" panose="02020603050405020304" pitchFamily="18" charset="0"/>
              </a:rPr>
              <a:t>An eligible transferee </a:t>
            </a:r>
            <a:r>
              <a:rPr lang="en-US" sz="2400" b="0" i="1" dirty="0">
                <a:latin typeface="Aparajita" panose="02020603050405020304" pitchFamily="18" charset="0"/>
                <a:cs typeface="Aparajita" panose="02020603050405020304" pitchFamily="18" charset="0"/>
              </a:rPr>
              <a:t>does not</a:t>
            </a:r>
            <a:r>
              <a:rPr lang="en-US" sz="2400" b="0" dirty="0">
                <a:latin typeface="Aparajita" panose="02020603050405020304" pitchFamily="18" charset="0"/>
                <a:cs typeface="Aparajita" panose="02020603050405020304" pitchFamily="18" charset="0"/>
              </a:rPr>
              <a:t> include a legal entity.</a:t>
            </a:r>
          </a:p>
          <a:p>
            <a:pPr marL="0" indent="0"/>
            <a:r>
              <a:rPr lang="en-US" sz="2400" b="0" dirty="0">
                <a:latin typeface="Aparajita" panose="02020603050405020304" pitchFamily="18" charset="0"/>
                <a:cs typeface="Aparajita" panose="02020603050405020304" pitchFamily="18" charset="0"/>
              </a:rPr>
              <a:t>If a property qualifies for an Intergenerational Exclusion but is later transferred to a legal entity, the exclusion becomes invalid—even if the proportional ownership interests remain the same. In that case, the taxable value would be the market value, plus CPI, determined as of the date of the original intergenerational transfer exclusion.  </a:t>
            </a:r>
          </a:p>
        </p:txBody>
      </p:sp>
    </p:spTree>
    <p:extLst>
      <p:ext uri="{BB962C8B-B14F-4D97-AF65-F5344CB8AC3E}">
        <p14:creationId xmlns:p14="http://schemas.microsoft.com/office/powerpoint/2010/main" val="5307526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t>
            </a:r>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4412818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2164</TotalTime>
  <Words>1778</Words>
  <Application>Microsoft Office PowerPoint</Application>
  <PresentationFormat>On-screen Show (4:3)</PresentationFormat>
  <Paragraphs>153</Paragraphs>
  <Slides>27</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27</vt:i4>
      </vt:variant>
    </vt:vector>
  </HeadingPairs>
  <TitlesOfParts>
    <vt:vector size="37" baseType="lpstr">
      <vt:lpstr>Aparajita</vt:lpstr>
      <vt:lpstr>Arial</vt:lpstr>
      <vt:lpstr>Calibri</vt:lpstr>
      <vt:lpstr>CIDFont+F3</vt:lpstr>
      <vt:lpstr>CIDFont+F5</vt:lpstr>
      <vt:lpstr>Copperplate Gothic Light</vt:lpstr>
      <vt:lpstr>Franklin Gothic Book</vt:lpstr>
      <vt:lpstr>Franklin Gothic Medium</vt:lpstr>
      <vt:lpstr>Wingdings</vt:lpstr>
      <vt:lpstr>Angles</vt:lpstr>
      <vt:lpstr>Prop 19  Intergenerational Transfers</vt:lpstr>
      <vt:lpstr>introduction</vt:lpstr>
      <vt:lpstr>PowerPoint Presentation</vt:lpstr>
      <vt:lpstr>Objectives</vt:lpstr>
      <vt:lpstr>Prop 58/193 – The history</vt:lpstr>
      <vt:lpstr>Proposition 19 – the history</vt:lpstr>
      <vt:lpstr>Prop 19 – Parent/Child Exclusion </vt:lpstr>
      <vt:lpstr>Who might qualify?</vt:lpstr>
      <vt:lpstr>What is a family home?</vt:lpstr>
      <vt:lpstr>How is a family home defined?</vt:lpstr>
      <vt:lpstr>Other Terms</vt:lpstr>
      <vt:lpstr>Filing Requirements</vt:lpstr>
      <vt:lpstr>Establish Residency</vt:lpstr>
      <vt:lpstr>Homeowners’ or disabled veterans’ exemption claim </vt:lpstr>
      <vt:lpstr>Exclusion Claim form </vt:lpstr>
      <vt:lpstr>Common questions</vt:lpstr>
      <vt:lpstr>Common questions</vt:lpstr>
      <vt:lpstr>$1 Million Amount Adjustments</vt:lpstr>
      <vt:lpstr>New Taxable value – Example 1</vt:lpstr>
      <vt:lpstr>New taxable Value – Example 2</vt:lpstr>
      <vt:lpstr>Definition of “family farm”</vt:lpstr>
      <vt:lpstr>Family farms – boe guidance</vt:lpstr>
      <vt:lpstr>Each legal Parcel is a family farm</vt:lpstr>
      <vt:lpstr>Family Farm Example Calculation</vt:lpstr>
      <vt:lpstr>Exclusion removal</vt:lpstr>
      <vt:lpstr>Exclusion removal</vt:lpstr>
      <vt:lpstr>Questions ?</vt:lpstr>
    </vt:vector>
  </TitlesOfParts>
  <Company>State of California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Roll of State-assessed Property</dc:title>
  <dc:creator>McCool, Jack</dc:creator>
  <cp:lastModifiedBy>Don Gaekle</cp:lastModifiedBy>
  <cp:revision>60</cp:revision>
  <cp:lastPrinted>2026-10-20T17:42:51Z</cp:lastPrinted>
  <dcterms:created xsi:type="dcterms:W3CDTF">2015-05-01T20:29:00Z</dcterms:created>
  <dcterms:modified xsi:type="dcterms:W3CDTF">2026-10-20T17:47:51Z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