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handoutMasterIdLst>
    <p:handoutMasterId r:id="rId47"/>
  </p:handoutMasterIdLst>
  <p:sldIdLst>
    <p:sldId id="256" r:id="rId2"/>
    <p:sldId id="295" r:id="rId3"/>
    <p:sldId id="341" r:id="rId4"/>
    <p:sldId id="257" r:id="rId5"/>
    <p:sldId id="259" r:id="rId6"/>
    <p:sldId id="314" r:id="rId7"/>
    <p:sldId id="260" r:id="rId8"/>
    <p:sldId id="315" r:id="rId9"/>
    <p:sldId id="313" r:id="rId10"/>
    <p:sldId id="316" r:id="rId11"/>
    <p:sldId id="317" r:id="rId12"/>
    <p:sldId id="258" r:id="rId13"/>
    <p:sldId id="342" r:id="rId14"/>
    <p:sldId id="343" r:id="rId15"/>
    <p:sldId id="263" r:id="rId16"/>
    <p:sldId id="262" r:id="rId17"/>
    <p:sldId id="268" r:id="rId18"/>
    <p:sldId id="264" r:id="rId19"/>
    <p:sldId id="265" r:id="rId20"/>
    <p:sldId id="266" r:id="rId21"/>
    <p:sldId id="284" r:id="rId22"/>
    <p:sldId id="286" r:id="rId23"/>
    <p:sldId id="344" r:id="rId24"/>
    <p:sldId id="354" r:id="rId25"/>
    <p:sldId id="355" r:id="rId26"/>
    <p:sldId id="357" r:id="rId27"/>
    <p:sldId id="358" r:id="rId28"/>
    <p:sldId id="322" r:id="rId29"/>
    <p:sldId id="359" r:id="rId30"/>
    <p:sldId id="348" r:id="rId31"/>
    <p:sldId id="346" r:id="rId32"/>
    <p:sldId id="324" r:id="rId33"/>
    <p:sldId id="349" r:id="rId34"/>
    <p:sldId id="360" r:id="rId35"/>
    <p:sldId id="347" r:id="rId36"/>
    <p:sldId id="361" r:id="rId37"/>
    <p:sldId id="330" r:id="rId38"/>
    <p:sldId id="331" r:id="rId39"/>
    <p:sldId id="328" r:id="rId40"/>
    <p:sldId id="332" r:id="rId41"/>
    <p:sldId id="362" r:id="rId42"/>
    <p:sldId id="353" r:id="rId43"/>
    <p:sldId id="363" r:id="rId44"/>
    <p:sldId id="364" r:id="rId45"/>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52"/>
    <p:restoredTop sz="94545"/>
  </p:normalViewPr>
  <p:slideViewPr>
    <p:cSldViewPr snapToGrid="0">
      <p:cViewPr varScale="1">
        <p:scale>
          <a:sx n="105" d="100"/>
          <a:sy n="105" d="100"/>
        </p:scale>
        <p:origin x="200" y="6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B8F152-9CA6-EC30-BED2-E6C3A4905259}"/>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E3BF2EE-F7C6-E1BA-09C8-61C20EE9940C}"/>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F3C181ED-E8B0-1C43-AFB4-8B3B3BAE3652}" type="datetimeFigureOut">
              <a:rPr lang="en-US" smtClean="0"/>
              <a:t>10/21/26</a:t>
            </a:fld>
            <a:endParaRPr lang="en-US"/>
          </a:p>
        </p:txBody>
      </p:sp>
      <p:sp>
        <p:nvSpPr>
          <p:cNvPr id="4" name="Footer Placeholder 3">
            <a:extLst>
              <a:ext uri="{FF2B5EF4-FFF2-40B4-BE49-F238E27FC236}">
                <a16:creationId xmlns:a16="http://schemas.microsoft.com/office/drawing/2014/main" id="{BC4768A7-C159-C7C6-EBAA-5E8873A66F73}"/>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054765-E6D0-90D1-8306-1C0B73B60CDE}"/>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D6B46E4D-BA8C-CA4A-B967-8C47C59A84E5}" type="slidenum">
              <a:rPr lang="en-US" smtClean="0"/>
              <a:t>‹#›</a:t>
            </a:fld>
            <a:endParaRPr lang="en-US"/>
          </a:p>
        </p:txBody>
      </p:sp>
    </p:spTree>
    <p:extLst>
      <p:ext uri="{BB962C8B-B14F-4D97-AF65-F5344CB8AC3E}">
        <p14:creationId xmlns:p14="http://schemas.microsoft.com/office/powerpoint/2010/main" val="343131361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1D7EC6FB-C7AF-D244-BB3F-B2E89BCEABAD}" type="datetimeFigureOut">
              <a:rPr lang="en-US" smtClean="0"/>
              <a:t>10/16/26</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2FE7049-C019-0348-9868-996F0AF3E7FA}" type="slidenum">
              <a:rPr lang="en-US" smtClean="0"/>
              <a:t>‹#›</a:t>
            </a:fld>
            <a:endParaRPr lang="en-US"/>
          </a:p>
        </p:txBody>
      </p:sp>
    </p:spTree>
    <p:extLst>
      <p:ext uri="{BB962C8B-B14F-4D97-AF65-F5344CB8AC3E}">
        <p14:creationId xmlns:p14="http://schemas.microsoft.com/office/powerpoint/2010/main" val="277102227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income is reported but not all is taxable or taxed at the same rates</a:t>
            </a:r>
          </a:p>
        </p:txBody>
      </p:sp>
    </p:spTree>
    <p:extLst>
      <p:ext uri="{BB962C8B-B14F-4D97-AF65-F5344CB8AC3E}">
        <p14:creationId xmlns:p14="http://schemas.microsoft.com/office/powerpoint/2010/main" val="732981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Educator expenses moves from Adjustments to Deductions in 2026</a:t>
            </a:r>
          </a:p>
          <a:p>
            <a:r>
              <a:rPr lang="en-US" dirty="0"/>
              <a:t>For an HSA, you need a high-deductible health insurance plan (no eligible for Medicare recipients)</a:t>
            </a:r>
          </a:p>
          <a:p>
            <a:r>
              <a:rPr lang="en-US" dirty="0"/>
              <a:t>For IRA contributions, you or your spouse must have earned income (not investment, pension, or social security income). Deductibility further depends on access to an employer plan and income limits.</a:t>
            </a:r>
          </a:p>
          <a:p>
            <a:r>
              <a:rPr lang="en-US" dirty="0"/>
              <a:t>Above-the-line charitable deduction is $1,000 per filer starting in 2026 and must be a cash contribution directly to a charity (not a DAF and not property)</a:t>
            </a:r>
          </a:p>
        </p:txBody>
      </p:sp>
    </p:spTree>
    <p:extLst>
      <p:ext uri="{BB962C8B-B14F-4D97-AF65-F5344CB8AC3E}">
        <p14:creationId xmlns:p14="http://schemas.microsoft.com/office/powerpoint/2010/main" val="1529752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the “line” as items are considered “above-the-line” or “below-the-line”</a:t>
            </a:r>
          </a:p>
        </p:txBody>
      </p:sp>
    </p:spTree>
    <p:extLst>
      <p:ext uri="{BB962C8B-B14F-4D97-AF65-F5344CB8AC3E}">
        <p14:creationId xmlns:p14="http://schemas.microsoft.com/office/powerpoint/2010/main" val="1248862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later on</a:t>
            </a:r>
          </a:p>
        </p:txBody>
      </p:sp>
    </p:spTree>
    <p:extLst>
      <p:ext uri="{BB962C8B-B14F-4D97-AF65-F5344CB8AC3E}">
        <p14:creationId xmlns:p14="http://schemas.microsoft.com/office/powerpoint/2010/main" val="3821698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Visualize the calculation as a beaker where each section will be taxed at a different rate</a:t>
            </a:r>
          </a:p>
          <a:p>
            <a:r>
              <a:rPr lang="en-US" dirty="0"/>
              <a:t>Filing status changes the thresholds</a:t>
            </a:r>
          </a:p>
          <a:p>
            <a:r>
              <a:rPr lang="en-US" dirty="0"/>
              <a:t>Not drawn to scale but you get the idea</a:t>
            </a:r>
          </a:p>
        </p:txBody>
      </p:sp>
    </p:spTree>
    <p:extLst>
      <p:ext uri="{BB962C8B-B14F-4D97-AF65-F5344CB8AC3E}">
        <p14:creationId xmlns:p14="http://schemas.microsoft.com/office/powerpoint/2010/main" val="3018387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 tax credit (2k per child subject to income limits; phasing out between 200k to 240k for single MAGI and 400k to 480k for joint MAGI)</a:t>
            </a:r>
          </a:p>
          <a:p>
            <a:r>
              <a:rPr lang="en-US" dirty="0"/>
              <a:t>Earned income tax credit (need some income but not too much and the amount depends on number of children)</a:t>
            </a:r>
          </a:p>
          <a:p>
            <a:r>
              <a:rPr lang="en-US" dirty="0"/>
              <a:t>American opportunity tax credit is $2,500 for qualified higher education expenses (phasing out between 80-90k single MAGI and 160-180k joint MAGI)</a:t>
            </a:r>
          </a:p>
          <a:p>
            <a:r>
              <a:rPr lang="en-US" dirty="0"/>
              <a:t>Child and dependent care tax credit for qualified childcare so a parent can work or look for work (20% of expenses up to 3k per child under 13)</a:t>
            </a:r>
          </a:p>
          <a:p>
            <a:endParaRPr lang="en-US" dirty="0"/>
          </a:p>
        </p:txBody>
      </p:sp>
    </p:spTree>
    <p:extLst>
      <p:ext uri="{BB962C8B-B14F-4D97-AF65-F5344CB8AC3E}">
        <p14:creationId xmlns:p14="http://schemas.microsoft.com/office/powerpoint/2010/main" val="3860272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Pay-as-you-go system; Withholdings are treated as being paid evenly throughout the year</a:t>
            </a:r>
          </a:p>
          <a:p>
            <a:r>
              <a:rPr lang="en-US" dirty="0"/>
              <a:t>Estimated tax payments are good for interest, dividends, gains that are perhaps less predictable</a:t>
            </a:r>
          </a:p>
          <a:p>
            <a:r>
              <a:rPr lang="en-US" dirty="0"/>
              <a:t>Penalty is about 7-8% applied quarterly; Additional penalties for failing to file or pay</a:t>
            </a:r>
          </a:p>
        </p:txBody>
      </p:sp>
    </p:spTree>
    <p:extLst>
      <p:ext uri="{BB962C8B-B14F-4D97-AF65-F5344CB8AC3E}">
        <p14:creationId xmlns:p14="http://schemas.microsoft.com/office/powerpoint/2010/main" val="2328942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get a refund, it means you essentially gave the government an interest-free loan</a:t>
            </a:r>
          </a:p>
          <a:p>
            <a:r>
              <a:rPr lang="en-US" dirty="0"/>
              <a:t>Budgeting-wise, some people over-withhold as forced savings or a bonus check</a:t>
            </a:r>
          </a:p>
        </p:txBody>
      </p:sp>
    </p:spTree>
    <p:extLst>
      <p:ext uri="{BB962C8B-B14F-4D97-AF65-F5344CB8AC3E}">
        <p14:creationId xmlns:p14="http://schemas.microsoft.com/office/powerpoint/2010/main" val="149590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9E582-6472-B302-B3FA-76E1F34BFA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2B9E24-AE82-C90F-56A7-319A7E2CEA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2A8BEC-F2E3-7F79-5648-37CFF798D87D}"/>
              </a:ext>
            </a:extLst>
          </p:cNvPr>
          <p:cNvSpPr>
            <a:spLocks noGrp="1"/>
          </p:cNvSpPr>
          <p:nvPr>
            <p:ph type="dt" sz="half" idx="10"/>
          </p:nvPr>
        </p:nvSpPr>
        <p:spPr/>
        <p:txBody>
          <a:bodyPr/>
          <a:lstStyle/>
          <a:p>
            <a:fld id="{D2CF2424-AA50-9B44-91E0-4F4B90C0F3B8}" type="datetimeFigureOut">
              <a:rPr lang="en-US" smtClean="0"/>
              <a:t>10/16/26</a:t>
            </a:fld>
            <a:endParaRPr lang="en-US"/>
          </a:p>
        </p:txBody>
      </p:sp>
      <p:sp>
        <p:nvSpPr>
          <p:cNvPr id="5" name="Footer Placeholder 4">
            <a:extLst>
              <a:ext uri="{FF2B5EF4-FFF2-40B4-BE49-F238E27FC236}">
                <a16:creationId xmlns:a16="http://schemas.microsoft.com/office/drawing/2014/main" id="{20F59AEB-C9F0-C635-0056-8124538160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431F24-35AF-CC2C-03FE-57BF26767F3C}"/>
              </a:ext>
            </a:extLst>
          </p:cNvPr>
          <p:cNvSpPr>
            <a:spLocks noGrp="1"/>
          </p:cNvSpPr>
          <p:nvPr>
            <p:ph type="sldNum" sz="quarter" idx="12"/>
          </p:nvPr>
        </p:nvSpPr>
        <p:spPr/>
        <p:txBody>
          <a:bodyPr/>
          <a:lstStyle/>
          <a:p>
            <a:fld id="{EEC68C9C-04F6-3E4F-8DC1-08A1E6656CA7}" type="slidenum">
              <a:rPr lang="en-US" smtClean="0"/>
              <a:t>‹#›</a:t>
            </a:fld>
            <a:endParaRPr lang="en-US"/>
          </a:p>
        </p:txBody>
      </p:sp>
    </p:spTree>
    <p:extLst>
      <p:ext uri="{BB962C8B-B14F-4D97-AF65-F5344CB8AC3E}">
        <p14:creationId xmlns:p14="http://schemas.microsoft.com/office/powerpoint/2010/main" val="2517073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8102-A55D-D9A6-35FC-F3A147FE8A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E5D964-A699-5F47-8CB1-487247024F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8F94A9-4D41-3C0F-7FCC-4108C86F6653}"/>
              </a:ext>
            </a:extLst>
          </p:cNvPr>
          <p:cNvSpPr>
            <a:spLocks noGrp="1"/>
          </p:cNvSpPr>
          <p:nvPr>
            <p:ph type="dt" sz="half" idx="10"/>
          </p:nvPr>
        </p:nvSpPr>
        <p:spPr/>
        <p:txBody>
          <a:bodyPr/>
          <a:lstStyle/>
          <a:p>
            <a:fld id="{D2CF2424-AA50-9B44-91E0-4F4B90C0F3B8}" type="datetimeFigureOut">
              <a:rPr lang="en-US" smtClean="0"/>
              <a:t>10/16/26</a:t>
            </a:fld>
            <a:endParaRPr lang="en-US"/>
          </a:p>
        </p:txBody>
      </p:sp>
      <p:sp>
        <p:nvSpPr>
          <p:cNvPr id="5" name="Footer Placeholder 4">
            <a:extLst>
              <a:ext uri="{FF2B5EF4-FFF2-40B4-BE49-F238E27FC236}">
                <a16:creationId xmlns:a16="http://schemas.microsoft.com/office/drawing/2014/main" id="{BAB62894-42C4-3E44-17D0-2A234895EF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EEFB99-9334-D76F-1546-15543888F15C}"/>
              </a:ext>
            </a:extLst>
          </p:cNvPr>
          <p:cNvSpPr>
            <a:spLocks noGrp="1"/>
          </p:cNvSpPr>
          <p:nvPr>
            <p:ph type="sldNum" sz="quarter" idx="12"/>
          </p:nvPr>
        </p:nvSpPr>
        <p:spPr/>
        <p:txBody>
          <a:bodyPr/>
          <a:lstStyle/>
          <a:p>
            <a:fld id="{EEC68C9C-04F6-3E4F-8DC1-08A1E6656CA7}" type="slidenum">
              <a:rPr lang="en-US" smtClean="0"/>
              <a:t>‹#›</a:t>
            </a:fld>
            <a:endParaRPr lang="en-US"/>
          </a:p>
        </p:txBody>
      </p:sp>
    </p:spTree>
    <p:extLst>
      <p:ext uri="{BB962C8B-B14F-4D97-AF65-F5344CB8AC3E}">
        <p14:creationId xmlns:p14="http://schemas.microsoft.com/office/powerpoint/2010/main" val="2794539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23AE-9F50-D2DC-7BB7-D42E378389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A8EE96-57E8-172B-0A44-0F7C22BCF1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F5D61B-4C80-BE46-B759-521363264375}"/>
              </a:ext>
            </a:extLst>
          </p:cNvPr>
          <p:cNvSpPr>
            <a:spLocks noGrp="1"/>
          </p:cNvSpPr>
          <p:nvPr>
            <p:ph type="dt" sz="half" idx="10"/>
          </p:nvPr>
        </p:nvSpPr>
        <p:spPr/>
        <p:txBody>
          <a:bodyPr/>
          <a:lstStyle/>
          <a:p>
            <a:fld id="{D2CF2424-AA50-9B44-91E0-4F4B90C0F3B8}" type="datetimeFigureOut">
              <a:rPr lang="en-US" smtClean="0"/>
              <a:t>10/16/26</a:t>
            </a:fld>
            <a:endParaRPr lang="en-US"/>
          </a:p>
        </p:txBody>
      </p:sp>
      <p:sp>
        <p:nvSpPr>
          <p:cNvPr id="5" name="Footer Placeholder 4">
            <a:extLst>
              <a:ext uri="{FF2B5EF4-FFF2-40B4-BE49-F238E27FC236}">
                <a16:creationId xmlns:a16="http://schemas.microsoft.com/office/drawing/2014/main" id="{739C1B67-2E21-C3C5-3B11-F24E081308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EE525-3469-A25B-E732-4AE85453B011}"/>
              </a:ext>
            </a:extLst>
          </p:cNvPr>
          <p:cNvSpPr>
            <a:spLocks noGrp="1"/>
          </p:cNvSpPr>
          <p:nvPr>
            <p:ph type="sldNum" sz="quarter" idx="12"/>
          </p:nvPr>
        </p:nvSpPr>
        <p:spPr/>
        <p:txBody>
          <a:bodyPr/>
          <a:lstStyle/>
          <a:p>
            <a:fld id="{EEC68C9C-04F6-3E4F-8DC1-08A1E6656CA7}" type="slidenum">
              <a:rPr lang="en-US" smtClean="0"/>
              <a:t>‹#›</a:t>
            </a:fld>
            <a:endParaRPr lang="en-US"/>
          </a:p>
        </p:txBody>
      </p:sp>
    </p:spTree>
    <p:extLst>
      <p:ext uri="{BB962C8B-B14F-4D97-AF65-F5344CB8AC3E}">
        <p14:creationId xmlns:p14="http://schemas.microsoft.com/office/powerpoint/2010/main" val="291421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E1819-89B1-5AE7-7DD2-E00A7BB9F3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7DA8DD-8BBB-B16D-F5E9-2C29D0E5F4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BBD8A1-B594-EBE4-C5D6-7F653C4006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2C8F52-26DC-71CD-C169-AB786DFCEE11}"/>
              </a:ext>
            </a:extLst>
          </p:cNvPr>
          <p:cNvSpPr>
            <a:spLocks noGrp="1"/>
          </p:cNvSpPr>
          <p:nvPr>
            <p:ph type="dt" sz="half" idx="10"/>
          </p:nvPr>
        </p:nvSpPr>
        <p:spPr/>
        <p:txBody>
          <a:bodyPr/>
          <a:lstStyle/>
          <a:p>
            <a:fld id="{D2CF2424-AA50-9B44-91E0-4F4B90C0F3B8}" type="datetimeFigureOut">
              <a:rPr lang="en-US" smtClean="0"/>
              <a:t>10/16/26</a:t>
            </a:fld>
            <a:endParaRPr lang="en-US"/>
          </a:p>
        </p:txBody>
      </p:sp>
      <p:sp>
        <p:nvSpPr>
          <p:cNvPr id="6" name="Footer Placeholder 5">
            <a:extLst>
              <a:ext uri="{FF2B5EF4-FFF2-40B4-BE49-F238E27FC236}">
                <a16:creationId xmlns:a16="http://schemas.microsoft.com/office/drawing/2014/main" id="{BDEE9EAC-A899-98F0-150B-53C6CFB5F8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DEE78C-53FB-548D-0B84-20BCBA2919EA}"/>
              </a:ext>
            </a:extLst>
          </p:cNvPr>
          <p:cNvSpPr>
            <a:spLocks noGrp="1"/>
          </p:cNvSpPr>
          <p:nvPr>
            <p:ph type="sldNum" sz="quarter" idx="12"/>
          </p:nvPr>
        </p:nvSpPr>
        <p:spPr/>
        <p:txBody>
          <a:bodyPr/>
          <a:lstStyle/>
          <a:p>
            <a:fld id="{EEC68C9C-04F6-3E4F-8DC1-08A1E6656CA7}" type="slidenum">
              <a:rPr lang="en-US" smtClean="0"/>
              <a:t>‹#›</a:t>
            </a:fld>
            <a:endParaRPr lang="en-US"/>
          </a:p>
        </p:txBody>
      </p:sp>
    </p:spTree>
    <p:extLst>
      <p:ext uri="{BB962C8B-B14F-4D97-AF65-F5344CB8AC3E}">
        <p14:creationId xmlns:p14="http://schemas.microsoft.com/office/powerpoint/2010/main" val="2991997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AE43-F4BE-C37E-36D3-62DD103C82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6D6B434-7798-7817-EFA1-88D59E2536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17BB7D-29B3-85A9-D1DC-EECBFD28D7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E1AF14-27CD-9E2E-5F9C-90CFD7EE10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A8BB86-9AE2-30B9-31D4-91D5FCEEFD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7B6E9C-6CAE-1980-9CD3-17199C077C39}"/>
              </a:ext>
            </a:extLst>
          </p:cNvPr>
          <p:cNvSpPr>
            <a:spLocks noGrp="1"/>
          </p:cNvSpPr>
          <p:nvPr>
            <p:ph type="dt" sz="half" idx="10"/>
          </p:nvPr>
        </p:nvSpPr>
        <p:spPr/>
        <p:txBody>
          <a:bodyPr/>
          <a:lstStyle/>
          <a:p>
            <a:fld id="{D2CF2424-AA50-9B44-91E0-4F4B90C0F3B8}" type="datetimeFigureOut">
              <a:rPr lang="en-US" smtClean="0"/>
              <a:t>10/16/26</a:t>
            </a:fld>
            <a:endParaRPr lang="en-US"/>
          </a:p>
        </p:txBody>
      </p:sp>
      <p:sp>
        <p:nvSpPr>
          <p:cNvPr id="8" name="Footer Placeholder 7">
            <a:extLst>
              <a:ext uri="{FF2B5EF4-FFF2-40B4-BE49-F238E27FC236}">
                <a16:creationId xmlns:a16="http://schemas.microsoft.com/office/drawing/2014/main" id="{261B15B1-C6FB-BD05-A596-D6064C9319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0E73D1-EBA2-BA0E-FAFC-F7FCA1DD3173}"/>
              </a:ext>
            </a:extLst>
          </p:cNvPr>
          <p:cNvSpPr>
            <a:spLocks noGrp="1"/>
          </p:cNvSpPr>
          <p:nvPr>
            <p:ph type="sldNum" sz="quarter" idx="12"/>
          </p:nvPr>
        </p:nvSpPr>
        <p:spPr/>
        <p:txBody>
          <a:bodyPr/>
          <a:lstStyle/>
          <a:p>
            <a:fld id="{EEC68C9C-04F6-3E4F-8DC1-08A1E6656CA7}" type="slidenum">
              <a:rPr lang="en-US" smtClean="0"/>
              <a:t>‹#›</a:t>
            </a:fld>
            <a:endParaRPr lang="en-US"/>
          </a:p>
        </p:txBody>
      </p:sp>
    </p:spTree>
    <p:extLst>
      <p:ext uri="{BB962C8B-B14F-4D97-AF65-F5344CB8AC3E}">
        <p14:creationId xmlns:p14="http://schemas.microsoft.com/office/powerpoint/2010/main" val="1555978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F6DAF-BCC5-D211-8ED4-7481C0FC1A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1691F0D-8D0F-0283-086F-8C4B33763267}"/>
              </a:ext>
            </a:extLst>
          </p:cNvPr>
          <p:cNvSpPr>
            <a:spLocks noGrp="1"/>
          </p:cNvSpPr>
          <p:nvPr>
            <p:ph type="dt" sz="half" idx="10"/>
          </p:nvPr>
        </p:nvSpPr>
        <p:spPr/>
        <p:txBody>
          <a:bodyPr/>
          <a:lstStyle/>
          <a:p>
            <a:fld id="{D2CF2424-AA50-9B44-91E0-4F4B90C0F3B8}" type="datetimeFigureOut">
              <a:rPr lang="en-US" smtClean="0"/>
              <a:t>10/16/26</a:t>
            </a:fld>
            <a:endParaRPr lang="en-US"/>
          </a:p>
        </p:txBody>
      </p:sp>
      <p:sp>
        <p:nvSpPr>
          <p:cNvPr id="4" name="Footer Placeholder 3">
            <a:extLst>
              <a:ext uri="{FF2B5EF4-FFF2-40B4-BE49-F238E27FC236}">
                <a16:creationId xmlns:a16="http://schemas.microsoft.com/office/drawing/2014/main" id="{D957F69B-08D9-F7F8-F022-2E873716EC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07B759-F99B-1F0F-E168-6362C24995D9}"/>
              </a:ext>
            </a:extLst>
          </p:cNvPr>
          <p:cNvSpPr>
            <a:spLocks noGrp="1"/>
          </p:cNvSpPr>
          <p:nvPr>
            <p:ph type="sldNum" sz="quarter" idx="12"/>
          </p:nvPr>
        </p:nvSpPr>
        <p:spPr/>
        <p:txBody>
          <a:bodyPr/>
          <a:lstStyle/>
          <a:p>
            <a:fld id="{EEC68C9C-04F6-3E4F-8DC1-08A1E6656CA7}" type="slidenum">
              <a:rPr lang="en-US" smtClean="0"/>
              <a:t>‹#›</a:t>
            </a:fld>
            <a:endParaRPr lang="en-US"/>
          </a:p>
        </p:txBody>
      </p:sp>
    </p:spTree>
    <p:extLst>
      <p:ext uri="{BB962C8B-B14F-4D97-AF65-F5344CB8AC3E}">
        <p14:creationId xmlns:p14="http://schemas.microsoft.com/office/powerpoint/2010/main" val="173888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065E8B-125A-17F1-A63D-7E141C7E462E}"/>
              </a:ext>
            </a:extLst>
          </p:cNvPr>
          <p:cNvSpPr>
            <a:spLocks noGrp="1"/>
          </p:cNvSpPr>
          <p:nvPr>
            <p:ph type="dt" sz="half" idx="10"/>
          </p:nvPr>
        </p:nvSpPr>
        <p:spPr/>
        <p:txBody>
          <a:bodyPr/>
          <a:lstStyle/>
          <a:p>
            <a:fld id="{D2CF2424-AA50-9B44-91E0-4F4B90C0F3B8}" type="datetimeFigureOut">
              <a:rPr lang="en-US" smtClean="0"/>
              <a:t>10/16/26</a:t>
            </a:fld>
            <a:endParaRPr lang="en-US"/>
          </a:p>
        </p:txBody>
      </p:sp>
      <p:sp>
        <p:nvSpPr>
          <p:cNvPr id="3" name="Footer Placeholder 2">
            <a:extLst>
              <a:ext uri="{FF2B5EF4-FFF2-40B4-BE49-F238E27FC236}">
                <a16:creationId xmlns:a16="http://schemas.microsoft.com/office/drawing/2014/main" id="{F9E672E0-DC9E-AB9D-88D1-6E658042A7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0C6EEE-E770-E5D0-63E9-F9553C8158E0}"/>
              </a:ext>
            </a:extLst>
          </p:cNvPr>
          <p:cNvSpPr>
            <a:spLocks noGrp="1"/>
          </p:cNvSpPr>
          <p:nvPr>
            <p:ph type="sldNum" sz="quarter" idx="12"/>
          </p:nvPr>
        </p:nvSpPr>
        <p:spPr/>
        <p:txBody>
          <a:bodyPr/>
          <a:lstStyle/>
          <a:p>
            <a:fld id="{EEC68C9C-04F6-3E4F-8DC1-08A1E6656CA7}" type="slidenum">
              <a:rPr lang="en-US" smtClean="0"/>
              <a:t>‹#›</a:t>
            </a:fld>
            <a:endParaRPr lang="en-US"/>
          </a:p>
        </p:txBody>
      </p:sp>
    </p:spTree>
    <p:extLst>
      <p:ext uri="{BB962C8B-B14F-4D97-AF65-F5344CB8AC3E}">
        <p14:creationId xmlns:p14="http://schemas.microsoft.com/office/powerpoint/2010/main" val="249656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B3780-A348-2ABB-22EB-020983FAA2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2EDEF6-C3A1-D200-C4CA-FF7C764ED8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1E21AF-0563-5A7A-B013-42985E7DCD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D011A6-B28B-2B79-597D-CAA5CB9FA24E}"/>
              </a:ext>
            </a:extLst>
          </p:cNvPr>
          <p:cNvSpPr>
            <a:spLocks noGrp="1"/>
          </p:cNvSpPr>
          <p:nvPr>
            <p:ph type="dt" sz="half" idx="10"/>
          </p:nvPr>
        </p:nvSpPr>
        <p:spPr/>
        <p:txBody>
          <a:bodyPr/>
          <a:lstStyle/>
          <a:p>
            <a:fld id="{D2CF2424-AA50-9B44-91E0-4F4B90C0F3B8}" type="datetimeFigureOut">
              <a:rPr lang="en-US" smtClean="0"/>
              <a:t>10/16/26</a:t>
            </a:fld>
            <a:endParaRPr lang="en-US"/>
          </a:p>
        </p:txBody>
      </p:sp>
      <p:sp>
        <p:nvSpPr>
          <p:cNvPr id="6" name="Footer Placeholder 5">
            <a:extLst>
              <a:ext uri="{FF2B5EF4-FFF2-40B4-BE49-F238E27FC236}">
                <a16:creationId xmlns:a16="http://schemas.microsoft.com/office/drawing/2014/main" id="{749AEB76-7847-075D-5493-46EE0E1BEB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CA04C7-97C4-5E4D-DE41-6AE867CDA7D6}"/>
              </a:ext>
            </a:extLst>
          </p:cNvPr>
          <p:cNvSpPr>
            <a:spLocks noGrp="1"/>
          </p:cNvSpPr>
          <p:nvPr>
            <p:ph type="sldNum" sz="quarter" idx="12"/>
          </p:nvPr>
        </p:nvSpPr>
        <p:spPr/>
        <p:txBody>
          <a:bodyPr/>
          <a:lstStyle/>
          <a:p>
            <a:fld id="{EEC68C9C-04F6-3E4F-8DC1-08A1E6656CA7}" type="slidenum">
              <a:rPr lang="en-US" smtClean="0"/>
              <a:t>‹#›</a:t>
            </a:fld>
            <a:endParaRPr lang="en-US"/>
          </a:p>
        </p:txBody>
      </p:sp>
    </p:spTree>
    <p:extLst>
      <p:ext uri="{BB962C8B-B14F-4D97-AF65-F5344CB8AC3E}">
        <p14:creationId xmlns:p14="http://schemas.microsoft.com/office/powerpoint/2010/main" val="1730743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A1F52-9C24-FD06-3B71-FA02819120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BAEE32-8BE6-B4DA-228B-E359D5474E3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65AB48-D798-0A2E-A4C9-F8F22C6B2A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4AF02D-1F28-81D3-2BDB-88FDC20571D5}"/>
              </a:ext>
            </a:extLst>
          </p:cNvPr>
          <p:cNvSpPr>
            <a:spLocks noGrp="1"/>
          </p:cNvSpPr>
          <p:nvPr>
            <p:ph type="dt" sz="half" idx="10"/>
          </p:nvPr>
        </p:nvSpPr>
        <p:spPr/>
        <p:txBody>
          <a:bodyPr/>
          <a:lstStyle/>
          <a:p>
            <a:fld id="{D2CF2424-AA50-9B44-91E0-4F4B90C0F3B8}" type="datetimeFigureOut">
              <a:rPr lang="en-US" smtClean="0"/>
              <a:t>10/16/26</a:t>
            </a:fld>
            <a:endParaRPr lang="en-US"/>
          </a:p>
        </p:txBody>
      </p:sp>
      <p:sp>
        <p:nvSpPr>
          <p:cNvPr id="6" name="Footer Placeholder 5">
            <a:extLst>
              <a:ext uri="{FF2B5EF4-FFF2-40B4-BE49-F238E27FC236}">
                <a16:creationId xmlns:a16="http://schemas.microsoft.com/office/drawing/2014/main" id="{19767B15-7DE1-D596-830B-C2A0223F95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750ED5-6D97-33C6-E351-5208FFDA5277}"/>
              </a:ext>
            </a:extLst>
          </p:cNvPr>
          <p:cNvSpPr>
            <a:spLocks noGrp="1"/>
          </p:cNvSpPr>
          <p:nvPr>
            <p:ph type="sldNum" sz="quarter" idx="12"/>
          </p:nvPr>
        </p:nvSpPr>
        <p:spPr/>
        <p:txBody>
          <a:bodyPr/>
          <a:lstStyle/>
          <a:p>
            <a:fld id="{EEC68C9C-04F6-3E4F-8DC1-08A1E6656CA7}" type="slidenum">
              <a:rPr lang="en-US" smtClean="0"/>
              <a:t>‹#›</a:t>
            </a:fld>
            <a:endParaRPr lang="en-US"/>
          </a:p>
        </p:txBody>
      </p:sp>
    </p:spTree>
    <p:extLst>
      <p:ext uri="{BB962C8B-B14F-4D97-AF65-F5344CB8AC3E}">
        <p14:creationId xmlns:p14="http://schemas.microsoft.com/office/powerpoint/2010/main" val="516091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C9613-991B-E352-CBA7-C8C8A80899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7194A6-C0A7-D0A6-50BC-027DE79B85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5205B-4ACB-1B35-AC0D-F35FBA25BE87}"/>
              </a:ext>
            </a:extLst>
          </p:cNvPr>
          <p:cNvSpPr>
            <a:spLocks noGrp="1"/>
          </p:cNvSpPr>
          <p:nvPr>
            <p:ph type="dt" sz="half" idx="10"/>
          </p:nvPr>
        </p:nvSpPr>
        <p:spPr/>
        <p:txBody>
          <a:bodyPr/>
          <a:lstStyle/>
          <a:p>
            <a:fld id="{D2CF2424-AA50-9B44-91E0-4F4B90C0F3B8}" type="datetimeFigureOut">
              <a:rPr lang="en-US" smtClean="0"/>
              <a:t>10/16/26</a:t>
            </a:fld>
            <a:endParaRPr lang="en-US"/>
          </a:p>
        </p:txBody>
      </p:sp>
      <p:sp>
        <p:nvSpPr>
          <p:cNvPr id="5" name="Footer Placeholder 4">
            <a:extLst>
              <a:ext uri="{FF2B5EF4-FFF2-40B4-BE49-F238E27FC236}">
                <a16:creationId xmlns:a16="http://schemas.microsoft.com/office/drawing/2014/main" id="{D5959AA7-F9E3-6FBD-6D88-E909DCC3DB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D8D8D1-A4FF-0915-B394-C60A0C06EAA7}"/>
              </a:ext>
            </a:extLst>
          </p:cNvPr>
          <p:cNvSpPr>
            <a:spLocks noGrp="1"/>
          </p:cNvSpPr>
          <p:nvPr>
            <p:ph type="sldNum" sz="quarter" idx="12"/>
          </p:nvPr>
        </p:nvSpPr>
        <p:spPr/>
        <p:txBody>
          <a:bodyPr/>
          <a:lstStyle/>
          <a:p>
            <a:fld id="{EEC68C9C-04F6-3E4F-8DC1-08A1E6656CA7}" type="slidenum">
              <a:rPr lang="en-US" smtClean="0"/>
              <a:t>‹#›</a:t>
            </a:fld>
            <a:endParaRPr lang="en-US"/>
          </a:p>
        </p:txBody>
      </p:sp>
    </p:spTree>
    <p:extLst>
      <p:ext uri="{BB962C8B-B14F-4D97-AF65-F5344CB8AC3E}">
        <p14:creationId xmlns:p14="http://schemas.microsoft.com/office/powerpoint/2010/main" val="2555449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061B50-02B2-FE6D-CE28-428E2C40A9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9682D4-3386-6333-0297-22400F2BDD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E732D8-AD9E-6904-E260-E6445F20CDF6}"/>
              </a:ext>
            </a:extLst>
          </p:cNvPr>
          <p:cNvSpPr>
            <a:spLocks noGrp="1"/>
          </p:cNvSpPr>
          <p:nvPr>
            <p:ph type="dt" sz="half" idx="10"/>
          </p:nvPr>
        </p:nvSpPr>
        <p:spPr/>
        <p:txBody>
          <a:bodyPr/>
          <a:lstStyle/>
          <a:p>
            <a:fld id="{D2CF2424-AA50-9B44-91E0-4F4B90C0F3B8}" type="datetimeFigureOut">
              <a:rPr lang="en-US" smtClean="0"/>
              <a:t>10/16/26</a:t>
            </a:fld>
            <a:endParaRPr lang="en-US"/>
          </a:p>
        </p:txBody>
      </p:sp>
      <p:sp>
        <p:nvSpPr>
          <p:cNvPr id="5" name="Footer Placeholder 4">
            <a:extLst>
              <a:ext uri="{FF2B5EF4-FFF2-40B4-BE49-F238E27FC236}">
                <a16:creationId xmlns:a16="http://schemas.microsoft.com/office/drawing/2014/main" id="{1AB92278-1C9A-E2B4-C3A3-529E2D63FF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B0FAA4-1812-327F-F27D-212EE4C63C6A}"/>
              </a:ext>
            </a:extLst>
          </p:cNvPr>
          <p:cNvSpPr>
            <a:spLocks noGrp="1"/>
          </p:cNvSpPr>
          <p:nvPr>
            <p:ph type="sldNum" sz="quarter" idx="12"/>
          </p:nvPr>
        </p:nvSpPr>
        <p:spPr/>
        <p:txBody>
          <a:bodyPr/>
          <a:lstStyle/>
          <a:p>
            <a:fld id="{EEC68C9C-04F6-3E4F-8DC1-08A1E6656CA7}" type="slidenum">
              <a:rPr lang="en-US" smtClean="0"/>
              <a:t>‹#›</a:t>
            </a:fld>
            <a:endParaRPr lang="en-US"/>
          </a:p>
        </p:txBody>
      </p:sp>
    </p:spTree>
    <p:extLst>
      <p:ext uri="{BB962C8B-B14F-4D97-AF65-F5344CB8AC3E}">
        <p14:creationId xmlns:p14="http://schemas.microsoft.com/office/powerpoint/2010/main" val="512465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1833DD-7F89-64CF-C840-BADEE77515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B62506-8AEA-E227-0391-46FA2CB147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0AC8BF-238C-87C5-69F4-35050C26F7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CF2424-AA50-9B44-91E0-4F4B90C0F3B8}" type="datetimeFigureOut">
              <a:rPr lang="en-US" smtClean="0"/>
              <a:t>10/16/26</a:t>
            </a:fld>
            <a:endParaRPr lang="en-US"/>
          </a:p>
        </p:txBody>
      </p:sp>
      <p:sp>
        <p:nvSpPr>
          <p:cNvPr id="5" name="Footer Placeholder 4">
            <a:extLst>
              <a:ext uri="{FF2B5EF4-FFF2-40B4-BE49-F238E27FC236}">
                <a16:creationId xmlns:a16="http://schemas.microsoft.com/office/drawing/2014/main" id="{13E04174-B110-6849-038C-1B7A31875A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7B022F2-AC92-B19C-92A2-C0DEF01668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C68C9C-04F6-3E4F-8DC1-08A1E6656CA7}" type="slidenum">
              <a:rPr lang="en-US" smtClean="0"/>
              <a:t>‹#›</a:t>
            </a:fld>
            <a:endParaRPr lang="en-US"/>
          </a:p>
        </p:txBody>
      </p:sp>
    </p:spTree>
    <p:extLst>
      <p:ext uri="{BB962C8B-B14F-4D97-AF65-F5344CB8AC3E}">
        <p14:creationId xmlns:p14="http://schemas.microsoft.com/office/powerpoint/2010/main" val="868500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E705C-09EB-3990-1B9E-D84771F14981}"/>
              </a:ext>
            </a:extLst>
          </p:cNvPr>
          <p:cNvSpPr>
            <a:spLocks noGrp="1"/>
          </p:cNvSpPr>
          <p:nvPr>
            <p:ph type="ctrTitle"/>
          </p:nvPr>
        </p:nvSpPr>
        <p:spPr/>
        <p:txBody>
          <a:bodyPr/>
          <a:lstStyle/>
          <a:p>
            <a:r>
              <a:rPr lang="en-US" dirty="0"/>
              <a:t>Optimizing Retirement Account Distributions</a:t>
            </a:r>
          </a:p>
        </p:txBody>
      </p:sp>
      <p:sp>
        <p:nvSpPr>
          <p:cNvPr id="3" name="Subtitle 2">
            <a:extLst>
              <a:ext uri="{FF2B5EF4-FFF2-40B4-BE49-F238E27FC236}">
                <a16:creationId xmlns:a16="http://schemas.microsoft.com/office/drawing/2014/main" id="{AE7FCCDB-2B81-BE1B-8428-4409955269F8}"/>
              </a:ext>
            </a:extLst>
          </p:cNvPr>
          <p:cNvSpPr>
            <a:spLocks noGrp="1"/>
          </p:cNvSpPr>
          <p:nvPr>
            <p:ph type="subTitle" idx="1"/>
          </p:nvPr>
        </p:nvSpPr>
        <p:spPr/>
        <p:txBody>
          <a:bodyPr>
            <a:normAutofit fontScale="92500" lnSpcReduction="20000"/>
          </a:bodyPr>
          <a:lstStyle/>
          <a:p>
            <a:r>
              <a:rPr lang="en-US" sz="1400" dirty="0"/>
              <a:t>Stanislaus County Estate Planning Council</a:t>
            </a:r>
          </a:p>
          <a:p>
            <a:r>
              <a:rPr lang="en-US" sz="1400" dirty="0"/>
              <a:t>Fall Seminar 2026</a:t>
            </a:r>
          </a:p>
          <a:p>
            <a:endParaRPr lang="en-US" sz="1400" dirty="0"/>
          </a:p>
          <a:p>
            <a:r>
              <a:rPr lang="en-US" sz="1400" dirty="0"/>
              <a:t>Michael Abram, PhD, CFA</a:t>
            </a:r>
          </a:p>
          <a:p>
            <a:r>
              <a:rPr lang="en-US" sz="1400" dirty="0"/>
              <a:t>Principal &amp; Portfolio Manager</a:t>
            </a:r>
          </a:p>
          <a:p>
            <a:r>
              <a:rPr lang="en-US" sz="1400" dirty="0"/>
              <a:t>Integral Wealth Management</a:t>
            </a:r>
          </a:p>
        </p:txBody>
      </p:sp>
    </p:spTree>
    <p:extLst>
      <p:ext uri="{BB962C8B-B14F-4D97-AF65-F5344CB8AC3E}">
        <p14:creationId xmlns:p14="http://schemas.microsoft.com/office/powerpoint/2010/main" val="3723885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FECE0-0D8E-E7B7-E3C0-C1055FF749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F9354C-71EF-A1BE-CFC5-27F7E0AB5B08}"/>
              </a:ext>
            </a:extLst>
          </p:cNvPr>
          <p:cNvSpPr>
            <a:spLocks noGrp="1"/>
          </p:cNvSpPr>
          <p:nvPr>
            <p:ph type="title"/>
          </p:nvPr>
        </p:nvSpPr>
        <p:spPr/>
        <p:txBody>
          <a:bodyPr/>
          <a:lstStyle/>
          <a:p>
            <a:r>
              <a:rPr lang="en-US" dirty="0"/>
              <a:t>Disclaimer</a:t>
            </a:r>
          </a:p>
        </p:txBody>
      </p:sp>
      <p:sp>
        <p:nvSpPr>
          <p:cNvPr id="3" name="Content Placeholder 2">
            <a:extLst>
              <a:ext uri="{FF2B5EF4-FFF2-40B4-BE49-F238E27FC236}">
                <a16:creationId xmlns:a16="http://schemas.microsoft.com/office/drawing/2014/main" id="{1CC2D735-30BA-B90C-79B0-42B6689B2F8C}"/>
              </a:ext>
            </a:extLst>
          </p:cNvPr>
          <p:cNvSpPr>
            <a:spLocks noGrp="1"/>
          </p:cNvSpPr>
          <p:nvPr>
            <p:ph idx="1"/>
          </p:nvPr>
        </p:nvSpPr>
        <p:spPr/>
        <p:txBody>
          <a:bodyPr/>
          <a:lstStyle/>
          <a:p>
            <a:r>
              <a:rPr lang="en-US" dirty="0"/>
              <a:t>This talk is intended for general educational purposes, and nothing should be construed as investment, legal, or tax advice.</a:t>
            </a:r>
          </a:p>
          <a:p>
            <a:r>
              <a:rPr lang="en-US" dirty="0"/>
              <a:t>Please consult your financial professionals for advice specific to your situation.</a:t>
            </a:r>
          </a:p>
        </p:txBody>
      </p:sp>
    </p:spTree>
    <p:extLst>
      <p:ext uri="{BB962C8B-B14F-4D97-AF65-F5344CB8AC3E}">
        <p14:creationId xmlns:p14="http://schemas.microsoft.com/office/powerpoint/2010/main" val="3016918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08F7A-A130-9EC2-5A3E-7A2B72979BE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E6B6B273-94CA-2866-902D-F865E9D23B19}"/>
              </a:ext>
            </a:extLst>
          </p:cNvPr>
          <p:cNvSpPr>
            <a:spLocks noGrp="1"/>
          </p:cNvSpPr>
          <p:nvPr>
            <p:ph idx="1"/>
          </p:nvPr>
        </p:nvSpPr>
        <p:spPr/>
        <p:txBody>
          <a:bodyPr/>
          <a:lstStyle/>
          <a:p>
            <a:r>
              <a:rPr lang="en-US" dirty="0"/>
              <a:t>Motivation</a:t>
            </a:r>
          </a:p>
          <a:p>
            <a:r>
              <a:rPr lang="en-US" dirty="0"/>
              <a:t>Optimization Framework</a:t>
            </a:r>
          </a:p>
          <a:p>
            <a:r>
              <a:rPr lang="en-US" dirty="0"/>
              <a:t>Income tax and “true” marginal tax</a:t>
            </a:r>
          </a:p>
          <a:p>
            <a:r>
              <a:rPr lang="en-US" dirty="0"/>
              <a:t>Distribution Rules for IRAs</a:t>
            </a:r>
          </a:p>
          <a:p>
            <a:r>
              <a:rPr lang="en-US" dirty="0"/>
              <a:t>Distribution Rules for Inherited IRAs</a:t>
            </a:r>
          </a:p>
          <a:p>
            <a:r>
              <a:rPr lang="en-US" dirty="0"/>
              <a:t>Trusts as IRA Beneficiaries</a:t>
            </a:r>
          </a:p>
          <a:p>
            <a:r>
              <a:rPr lang="en-US" dirty="0"/>
              <a:t>Roth Conversions</a:t>
            </a:r>
          </a:p>
          <a:p>
            <a:r>
              <a:rPr lang="en-US" dirty="0"/>
              <a:t>Summary/Learning Objectives</a:t>
            </a:r>
          </a:p>
        </p:txBody>
      </p:sp>
    </p:spTree>
    <p:extLst>
      <p:ext uri="{BB962C8B-B14F-4D97-AF65-F5344CB8AC3E}">
        <p14:creationId xmlns:p14="http://schemas.microsoft.com/office/powerpoint/2010/main" val="270775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27458-51B9-7CD3-8642-8101F4B601A5}"/>
              </a:ext>
            </a:extLst>
          </p:cNvPr>
          <p:cNvSpPr>
            <a:spLocks noGrp="1"/>
          </p:cNvSpPr>
          <p:nvPr>
            <p:ph type="title"/>
          </p:nvPr>
        </p:nvSpPr>
        <p:spPr/>
        <p:txBody>
          <a:bodyPr/>
          <a:lstStyle/>
          <a:p>
            <a:r>
              <a:rPr lang="en-US" dirty="0"/>
              <a:t>Motivation</a:t>
            </a:r>
          </a:p>
        </p:txBody>
      </p:sp>
      <p:sp>
        <p:nvSpPr>
          <p:cNvPr id="3" name="Content Placeholder 2">
            <a:extLst>
              <a:ext uri="{FF2B5EF4-FFF2-40B4-BE49-F238E27FC236}">
                <a16:creationId xmlns:a16="http://schemas.microsoft.com/office/drawing/2014/main" id="{719466E9-B3AD-C812-DA8F-BF9F12B0DA80}"/>
              </a:ext>
            </a:extLst>
          </p:cNvPr>
          <p:cNvSpPr>
            <a:spLocks noGrp="1"/>
          </p:cNvSpPr>
          <p:nvPr>
            <p:ph idx="1"/>
          </p:nvPr>
        </p:nvSpPr>
        <p:spPr/>
        <p:txBody>
          <a:bodyPr>
            <a:normAutofit fontScale="92500" lnSpcReduction="10000"/>
          </a:bodyPr>
          <a:lstStyle/>
          <a:p>
            <a:pPr marL="0" indent="0">
              <a:buNone/>
            </a:pPr>
            <a:r>
              <a:rPr lang="en-US" dirty="0"/>
              <a:t>The estate planning team of attorney, accountant, and advisor is tasked with meeting each client’s goals of:</a:t>
            </a:r>
          </a:p>
          <a:p>
            <a:pPr lvl="1"/>
            <a:r>
              <a:rPr lang="en-US" dirty="0"/>
              <a:t>Providing for surviving spouse</a:t>
            </a:r>
          </a:p>
          <a:p>
            <a:pPr lvl="1"/>
            <a:r>
              <a:rPr lang="en-US" dirty="0"/>
              <a:t>Transferring wealth to the next generation</a:t>
            </a:r>
          </a:p>
          <a:p>
            <a:pPr lvl="1"/>
            <a:r>
              <a:rPr lang="en-US" dirty="0"/>
              <a:t>Charitable giving</a:t>
            </a:r>
          </a:p>
          <a:p>
            <a:pPr lvl="1"/>
            <a:r>
              <a:rPr lang="en-US" dirty="0"/>
              <a:t>Minimizing taxes</a:t>
            </a:r>
          </a:p>
          <a:p>
            <a:pPr lvl="1"/>
            <a:r>
              <a:rPr lang="en-US" dirty="0"/>
              <a:t>Controlling how and when beneficiaries receive wealth</a:t>
            </a:r>
          </a:p>
          <a:p>
            <a:pPr marL="457200" lvl="1" indent="0">
              <a:buNone/>
            </a:pPr>
            <a:endParaRPr lang="en-US" dirty="0"/>
          </a:p>
          <a:p>
            <a:pPr marL="0" indent="0">
              <a:buNone/>
            </a:pPr>
            <a:r>
              <a:rPr lang="en-US" dirty="0"/>
              <a:t>Thesis: The flexibility to time distributions from retirement accounts during relatively lower tax years provides an opportunity to optimize wealth especially with recent changes due to Secure Act, Secure Act 2.0, and the One Big Beautiful Bill Act</a:t>
            </a:r>
          </a:p>
        </p:txBody>
      </p:sp>
    </p:spTree>
    <p:extLst>
      <p:ext uri="{BB962C8B-B14F-4D97-AF65-F5344CB8AC3E}">
        <p14:creationId xmlns:p14="http://schemas.microsoft.com/office/powerpoint/2010/main" val="945539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F7C6E-82E4-C1C4-9CBB-C86611D9DB7F}"/>
              </a:ext>
            </a:extLst>
          </p:cNvPr>
          <p:cNvSpPr>
            <a:spLocks noGrp="1"/>
          </p:cNvSpPr>
          <p:nvPr>
            <p:ph type="title"/>
          </p:nvPr>
        </p:nvSpPr>
        <p:spPr/>
        <p:txBody>
          <a:bodyPr/>
          <a:lstStyle/>
          <a:p>
            <a:r>
              <a:rPr lang="en-US" dirty="0"/>
              <a:t>Poll: Preferences Across Account Types</a:t>
            </a:r>
          </a:p>
        </p:txBody>
      </p:sp>
      <p:sp>
        <p:nvSpPr>
          <p:cNvPr id="3" name="Content Placeholder 2">
            <a:extLst>
              <a:ext uri="{FF2B5EF4-FFF2-40B4-BE49-F238E27FC236}">
                <a16:creationId xmlns:a16="http://schemas.microsoft.com/office/drawing/2014/main" id="{BA1738F0-5EDE-0EDD-9408-C8EA3A93DAA0}"/>
              </a:ext>
            </a:extLst>
          </p:cNvPr>
          <p:cNvSpPr>
            <a:spLocks noGrp="1"/>
          </p:cNvSpPr>
          <p:nvPr>
            <p:ph idx="1"/>
          </p:nvPr>
        </p:nvSpPr>
        <p:spPr/>
        <p:txBody>
          <a:bodyPr/>
          <a:lstStyle/>
          <a:p>
            <a:r>
              <a:rPr lang="en-US" dirty="0"/>
              <a:t>Would you rather have $100 in an IRA or $X in a taxable account?</a:t>
            </a:r>
          </a:p>
          <a:p>
            <a:endParaRPr lang="en-US" dirty="0"/>
          </a:p>
          <a:p>
            <a:r>
              <a:rPr lang="en-US" dirty="0"/>
              <a:t>Would you rather have $100 in a taxable account or $X in a Roth?</a:t>
            </a:r>
          </a:p>
          <a:p>
            <a:endParaRPr lang="en-US" dirty="0"/>
          </a:p>
          <a:p>
            <a:r>
              <a:rPr lang="en-US" dirty="0"/>
              <a:t>Upshot: Account type (pre-tax, post-tax, taxable) matters and so does the distributor’s tax situation (and possibly the distributor’s tax drag/asset allocation in taxable account)</a:t>
            </a:r>
          </a:p>
        </p:txBody>
      </p:sp>
    </p:spTree>
    <p:extLst>
      <p:ext uri="{BB962C8B-B14F-4D97-AF65-F5344CB8AC3E}">
        <p14:creationId xmlns:p14="http://schemas.microsoft.com/office/powerpoint/2010/main" val="379243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AE5D5-5BFD-E4DB-BFEB-F42B813BDCF7}"/>
              </a:ext>
            </a:extLst>
          </p:cNvPr>
          <p:cNvSpPr>
            <a:spLocks noGrp="1"/>
          </p:cNvSpPr>
          <p:nvPr>
            <p:ph type="title"/>
          </p:nvPr>
        </p:nvSpPr>
        <p:spPr/>
        <p:txBody>
          <a:bodyPr>
            <a:noAutofit/>
          </a:bodyPr>
          <a:lstStyle/>
          <a:p>
            <a:r>
              <a:rPr lang="en-US" sz="3200" dirty="0"/>
              <a:t>Case Study: Mom has $1M IRA and $1M Trust, wants to leave $400k to charity, and remainder to Daughter (25% bracket)</a:t>
            </a:r>
          </a:p>
        </p:txBody>
      </p:sp>
      <p:sp>
        <p:nvSpPr>
          <p:cNvPr id="8" name="Content Placeholder 7">
            <a:extLst>
              <a:ext uri="{FF2B5EF4-FFF2-40B4-BE49-F238E27FC236}">
                <a16:creationId xmlns:a16="http://schemas.microsoft.com/office/drawing/2014/main" id="{78898B75-76B5-6A30-D001-7564FB6C6BE9}"/>
              </a:ext>
            </a:extLst>
          </p:cNvPr>
          <p:cNvSpPr>
            <a:spLocks noGrp="1"/>
          </p:cNvSpPr>
          <p:nvPr>
            <p:ph sz="half" idx="1"/>
          </p:nvPr>
        </p:nvSpPr>
        <p:spPr/>
        <p:txBody>
          <a:bodyPr>
            <a:normAutofit lnSpcReduction="10000"/>
          </a:bodyPr>
          <a:lstStyle/>
          <a:p>
            <a:pPr marL="0" indent="0">
              <a:buNone/>
            </a:pPr>
            <a:r>
              <a:rPr lang="en-US" dirty="0"/>
              <a:t>Estate Plan A</a:t>
            </a:r>
          </a:p>
          <a:p>
            <a:r>
              <a:rPr lang="en-US" dirty="0"/>
              <a:t>Trust provides specific bequest to charity of $400k with remainder to Daughter</a:t>
            </a:r>
          </a:p>
          <a:p>
            <a:r>
              <a:rPr lang="en-US" dirty="0"/>
              <a:t>IRA left entirely to Daughter</a:t>
            </a:r>
          </a:p>
          <a:p>
            <a:pPr marL="0" indent="0">
              <a:buNone/>
            </a:pPr>
            <a:r>
              <a:rPr lang="en-US" dirty="0"/>
              <a:t>Outcome</a:t>
            </a:r>
          </a:p>
          <a:p>
            <a:r>
              <a:rPr lang="en-US" dirty="0"/>
              <a:t>Charity gets $400k</a:t>
            </a:r>
          </a:p>
          <a:p>
            <a:r>
              <a:rPr lang="en-US" dirty="0"/>
              <a:t>Daughter gets $1.35M after taxes</a:t>
            </a:r>
          </a:p>
          <a:p>
            <a:r>
              <a:rPr lang="en-US" dirty="0"/>
              <a:t>Government gets $250k</a:t>
            </a:r>
          </a:p>
        </p:txBody>
      </p:sp>
      <p:sp>
        <p:nvSpPr>
          <p:cNvPr id="10" name="Content Placeholder 7">
            <a:extLst>
              <a:ext uri="{FF2B5EF4-FFF2-40B4-BE49-F238E27FC236}">
                <a16:creationId xmlns:a16="http://schemas.microsoft.com/office/drawing/2014/main" id="{E9854A7C-B012-9504-E69C-A074E302F2AE}"/>
              </a:ext>
            </a:extLst>
          </p:cNvPr>
          <p:cNvSpPr>
            <a:spLocks noGrp="1"/>
          </p:cNvSpPr>
          <p:nvPr>
            <p:ph sz="half" idx="2"/>
          </p:nvPr>
        </p:nvSpPr>
        <p:spPr/>
        <p:txBody>
          <a:bodyPr>
            <a:normAutofit lnSpcReduction="10000"/>
          </a:bodyPr>
          <a:lstStyle/>
          <a:p>
            <a:pPr marL="0" indent="0">
              <a:buNone/>
            </a:pPr>
            <a:r>
              <a:rPr lang="en-US" dirty="0"/>
              <a:t>Estate Plan B</a:t>
            </a:r>
          </a:p>
          <a:p>
            <a:r>
              <a:rPr lang="en-US" dirty="0"/>
              <a:t>IRA left 40% to charity and 60% to Daughter</a:t>
            </a:r>
          </a:p>
          <a:p>
            <a:r>
              <a:rPr lang="en-US" dirty="0"/>
              <a:t>Trust left entirely to Daughter</a:t>
            </a:r>
          </a:p>
          <a:p>
            <a:pPr marL="0" indent="0">
              <a:buNone/>
            </a:pPr>
            <a:endParaRPr lang="en-US" dirty="0"/>
          </a:p>
          <a:p>
            <a:pPr marL="0" indent="0">
              <a:buNone/>
            </a:pPr>
            <a:r>
              <a:rPr lang="en-US" dirty="0"/>
              <a:t>Outcome</a:t>
            </a:r>
          </a:p>
          <a:p>
            <a:r>
              <a:rPr lang="en-US" dirty="0"/>
              <a:t>Charity gets $400k</a:t>
            </a:r>
          </a:p>
          <a:p>
            <a:r>
              <a:rPr lang="en-US" dirty="0"/>
              <a:t>Daughter gets $1.45M after taxes</a:t>
            </a:r>
          </a:p>
          <a:p>
            <a:r>
              <a:rPr lang="en-US" dirty="0"/>
              <a:t>Government gets $150k</a:t>
            </a:r>
          </a:p>
        </p:txBody>
      </p:sp>
    </p:spTree>
    <p:extLst>
      <p:ext uri="{BB962C8B-B14F-4D97-AF65-F5344CB8AC3E}">
        <p14:creationId xmlns:p14="http://schemas.microsoft.com/office/powerpoint/2010/main" val="196145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1292A-7701-8106-3EFB-D1174F269B3C}"/>
              </a:ext>
            </a:extLst>
          </p:cNvPr>
          <p:cNvSpPr>
            <a:spLocks noGrp="1"/>
          </p:cNvSpPr>
          <p:nvPr>
            <p:ph type="title"/>
          </p:nvPr>
        </p:nvSpPr>
        <p:spPr/>
        <p:txBody>
          <a:bodyPr/>
          <a:lstStyle/>
          <a:p>
            <a:r>
              <a:rPr lang="en-US" dirty="0"/>
              <a:t>Equality versus Equity</a:t>
            </a:r>
          </a:p>
        </p:txBody>
      </p:sp>
      <p:pic>
        <p:nvPicPr>
          <p:cNvPr id="4" name="Content Placeholder 3">
            <a:extLst>
              <a:ext uri="{FF2B5EF4-FFF2-40B4-BE49-F238E27FC236}">
                <a16:creationId xmlns:a16="http://schemas.microsoft.com/office/drawing/2014/main" id="{BA4F508F-9596-7EF7-EE08-4FF9F05B5A9B}"/>
              </a:ext>
            </a:extLst>
          </p:cNvPr>
          <p:cNvPicPr>
            <a:picLocks noGrp="1" noChangeAspect="1"/>
          </p:cNvPicPr>
          <p:nvPr>
            <p:ph idx="1"/>
          </p:nvPr>
        </p:nvPicPr>
        <p:blipFill>
          <a:blip r:embed="rId2"/>
          <a:stretch>
            <a:fillRect/>
          </a:stretch>
        </p:blipFill>
        <p:spPr>
          <a:xfrm>
            <a:off x="3195108" y="1825625"/>
            <a:ext cx="5801784" cy="4351338"/>
          </a:xfrm>
          <a:prstGeom prst="rect">
            <a:avLst/>
          </a:prstGeom>
        </p:spPr>
      </p:pic>
    </p:spTree>
    <p:extLst>
      <p:ext uri="{BB962C8B-B14F-4D97-AF65-F5344CB8AC3E}">
        <p14:creationId xmlns:p14="http://schemas.microsoft.com/office/powerpoint/2010/main" val="2815636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2BA73-5C22-9F16-C449-67D76E5847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B430E1-87A5-EE02-DA9D-FEF453F4BE55}"/>
              </a:ext>
            </a:extLst>
          </p:cNvPr>
          <p:cNvSpPr>
            <a:spLocks noGrp="1"/>
          </p:cNvSpPr>
          <p:nvPr>
            <p:ph type="title"/>
          </p:nvPr>
        </p:nvSpPr>
        <p:spPr/>
        <p:txBody>
          <a:bodyPr>
            <a:noAutofit/>
          </a:bodyPr>
          <a:lstStyle/>
          <a:p>
            <a:r>
              <a:rPr lang="en-US" sz="3200" dirty="0"/>
              <a:t>Case Study: Mom has $1M IRA and $1M Trust to leave to Daughter (40% bracket) and Son (25% bracket)</a:t>
            </a:r>
          </a:p>
        </p:txBody>
      </p:sp>
      <p:sp>
        <p:nvSpPr>
          <p:cNvPr id="8" name="Content Placeholder 7">
            <a:extLst>
              <a:ext uri="{FF2B5EF4-FFF2-40B4-BE49-F238E27FC236}">
                <a16:creationId xmlns:a16="http://schemas.microsoft.com/office/drawing/2014/main" id="{D3CCEA33-3A34-7140-A6D5-E01EF0DA3E3E}"/>
              </a:ext>
            </a:extLst>
          </p:cNvPr>
          <p:cNvSpPr>
            <a:spLocks noGrp="1"/>
          </p:cNvSpPr>
          <p:nvPr>
            <p:ph sz="half" idx="1"/>
          </p:nvPr>
        </p:nvSpPr>
        <p:spPr/>
        <p:txBody>
          <a:bodyPr>
            <a:normAutofit fontScale="92500"/>
          </a:bodyPr>
          <a:lstStyle/>
          <a:p>
            <a:pPr marL="0" indent="0">
              <a:buNone/>
            </a:pPr>
            <a:r>
              <a:rPr lang="en-US" dirty="0"/>
              <a:t>Estate Plan A (Equality)</a:t>
            </a:r>
          </a:p>
          <a:p>
            <a:r>
              <a:rPr lang="en-US" dirty="0"/>
              <a:t>Trust divided 50/50</a:t>
            </a:r>
          </a:p>
          <a:p>
            <a:r>
              <a:rPr lang="en-US" dirty="0"/>
              <a:t>IRA divided 50/50</a:t>
            </a:r>
          </a:p>
          <a:p>
            <a:pPr marL="0" indent="0">
              <a:buNone/>
            </a:pPr>
            <a:endParaRPr lang="en-US" dirty="0"/>
          </a:p>
          <a:p>
            <a:pPr marL="0" indent="0">
              <a:buNone/>
            </a:pPr>
            <a:endParaRPr lang="en-US" dirty="0"/>
          </a:p>
          <a:p>
            <a:pPr marL="0" indent="0">
              <a:buNone/>
            </a:pPr>
            <a:r>
              <a:rPr lang="en-US" dirty="0"/>
              <a:t>Outcome</a:t>
            </a:r>
          </a:p>
          <a:p>
            <a:r>
              <a:rPr lang="en-US" dirty="0"/>
              <a:t>Daughter gets $800k after taxes</a:t>
            </a:r>
          </a:p>
          <a:p>
            <a:r>
              <a:rPr lang="en-US" dirty="0"/>
              <a:t>Son gets $875k after taxes</a:t>
            </a:r>
          </a:p>
          <a:p>
            <a:r>
              <a:rPr lang="en-US" dirty="0"/>
              <a:t>Government gets $325k</a:t>
            </a:r>
          </a:p>
        </p:txBody>
      </p:sp>
      <p:sp>
        <p:nvSpPr>
          <p:cNvPr id="10" name="Content Placeholder 7">
            <a:extLst>
              <a:ext uri="{FF2B5EF4-FFF2-40B4-BE49-F238E27FC236}">
                <a16:creationId xmlns:a16="http://schemas.microsoft.com/office/drawing/2014/main" id="{869051A3-89DA-D133-5D7A-AC6CF0B156CE}"/>
              </a:ext>
            </a:extLst>
          </p:cNvPr>
          <p:cNvSpPr>
            <a:spLocks noGrp="1"/>
          </p:cNvSpPr>
          <p:nvPr>
            <p:ph sz="half" idx="2"/>
          </p:nvPr>
        </p:nvSpPr>
        <p:spPr/>
        <p:txBody>
          <a:bodyPr>
            <a:normAutofit fontScale="92500"/>
          </a:bodyPr>
          <a:lstStyle/>
          <a:p>
            <a:pPr marL="0" indent="0">
              <a:buNone/>
            </a:pPr>
            <a:r>
              <a:rPr lang="en-US" dirty="0"/>
              <a:t>Estate Plan B (Equity)</a:t>
            </a:r>
          </a:p>
          <a:p>
            <a:r>
              <a:rPr lang="en-US" dirty="0"/>
              <a:t>IRA left entirely to son</a:t>
            </a:r>
          </a:p>
          <a:p>
            <a:r>
              <a:rPr lang="en-US" dirty="0"/>
              <a:t>Trust left 87.5% to Daughter and 12.5% to Son</a:t>
            </a:r>
          </a:p>
          <a:p>
            <a:pPr marL="0" indent="0">
              <a:buNone/>
            </a:pPr>
            <a:endParaRPr lang="en-US" dirty="0"/>
          </a:p>
          <a:p>
            <a:pPr marL="0" indent="0">
              <a:buNone/>
            </a:pPr>
            <a:r>
              <a:rPr lang="en-US" dirty="0"/>
              <a:t>Outcome</a:t>
            </a:r>
          </a:p>
          <a:p>
            <a:r>
              <a:rPr lang="en-US" dirty="0"/>
              <a:t>Daughter gets $875k after taxes</a:t>
            </a:r>
          </a:p>
          <a:p>
            <a:r>
              <a:rPr lang="en-US" dirty="0"/>
              <a:t>Son gets $875k after taxes</a:t>
            </a:r>
          </a:p>
          <a:p>
            <a:r>
              <a:rPr lang="en-US" dirty="0"/>
              <a:t>Government gets $250k</a:t>
            </a:r>
          </a:p>
        </p:txBody>
      </p:sp>
    </p:spTree>
    <p:extLst>
      <p:ext uri="{BB962C8B-B14F-4D97-AF65-F5344CB8AC3E}">
        <p14:creationId xmlns:p14="http://schemas.microsoft.com/office/powerpoint/2010/main" val="969736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FDC88-C0C1-C1FD-5DAF-1F44596E4E04}"/>
              </a:ext>
            </a:extLst>
          </p:cNvPr>
          <p:cNvSpPr>
            <a:spLocks noGrp="1"/>
          </p:cNvSpPr>
          <p:nvPr>
            <p:ph type="title"/>
          </p:nvPr>
        </p:nvSpPr>
        <p:spPr/>
        <p:txBody>
          <a:bodyPr/>
          <a:lstStyle/>
          <a:p>
            <a:r>
              <a:rPr lang="en-US" dirty="0"/>
              <a:t>Optimization Framework</a:t>
            </a:r>
          </a:p>
        </p:txBody>
      </p:sp>
      <p:sp>
        <p:nvSpPr>
          <p:cNvPr id="3" name="Content Placeholder 2">
            <a:extLst>
              <a:ext uri="{FF2B5EF4-FFF2-40B4-BE49-F238E27FC236}">
                <a16:creationId xmlns:a16="http://schemas.microsoft.com/office/drawing/2014/main" id="{B0BC25DE-EC6B-B2AA-3CCC-4C2346784919}"/>
              </a:ext>
            </a:extLst>
          </p:cNvPr>
          <p:cNvSpPr>
            <a:spLocks noGrp="1"/>
          </p:cNvSpPr>
          <p:nvPr>
            <p:ph idx="1"/>
          </p:nvPr>
        </p:nvSpPr>
        <p:spPr/>
        <p:txBody>
          <a:bodyPr/>
          <a:lstStyle/>
          <a:p>
            <a:r>
              <a:rPr lang="en-US" dirty="0"/>
              <a:t>Consider the life of the account (which may continue after death)</a:t>
            </a:r>
          </a:p>
          <a:p>
            <a:r>
              <a:rPr lang="en-US" dirty="0"/>
              <a:t>Decide who is taking a distribution</a:t>
            </a:r>
          </a:p>
          <a:p>
            <a:r>
              <a:rPr lang="en-US" dirty="0"/>
              <a:t>Compute after-tax values for distributor’s tax situation</a:t>
            </a:r>
          </a:p>
          <a:p>
            <a:r>
              <a:rPr lang="en-US" dirty="0"/>
              <a:t>Compare after-tax end of plan values for various scenarios</a:t>
            </a:r>
          </a:p>
          <a:p>
            <a:r>
              <a:rPr lang="en-US" dirty="0"/>
              <a:t>Understand quantitatively the cost of the tradeoff</a:t>
            </a:r>
          </a:p>
          <a:p>
            <a:r>
              <a:rPr lang="en-US" dirty="0"/>
              <a:t>Conduct sensitivity analysis by varying the assumptions</a:t>
            </a:r>
          </a:p>
        </p:txBody>
      </p:sp>
    </p:spTree>
    <p:extLst>
      <p:ext uri="{BB962C8B-B14F-4D97-AF65-F5344CB8AC3E}">
        <p14:creationId xmlns:p14="http://schemas.microsoft.com/office/powerpoint/2010/main" val="3799506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7A285-1ECA-E5C1-0DF9-FAAD66A2CB6A}"/>
              </a:ext>
            </a:extLst>
          </p:cNvPr>
          <p:cNvSpPr>
            <a:spLocks noGrp="1"/>
          </p:cNvSpPr>
          <p:nvPr>
            <p:ph type="title"/>
          </p:nvPr>
        </p:nvSpPr>
        <p:spPr/>
        <p:txBody>
          <a:bodyPr/>
          <a:lstStyle/>
          <a:p>
            <a:r>
              <a:rPr lang="en-US" dirty="0"/>
              <a:t>Is tax deferral always better?</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EA943F6-480C-8536-2E83-812ABBBA637F}"/>
                  </a:ext>
                </a:extLst>
              </p:cNvPr>
              <p:cNvSpPr>
                <a:spLocks noGrp="1"/>
              </p:cNvSpPr>
              <p:nvPr>
                <p:ph idx="1"/>
              </p:nvPr>
            </p:nvSpPr>
            <p:spPr/>
            <p:txBody>
              <a:bodyPr>
                <a:normAutofit/>
              </a:bodyPr>
              <a:lstStyle/>
              <a:p>
                <a:r>
                  <a:rPr lang="en-US" dirty="0"/>
                  <a:t>Roth contribution: </a:t>
                </a:r>
              </a:p>
              <a:p>
                <a:pPr lvl="1"/>
                <a:r>
                  <a:rPr lang="en-US" dirty="0"/>
                  <a:t>Earn P dollars, pay taxes at t</a:t>
                </a:r>
                <a:r>
                  <a:rPr lang="en-US" baseline="-25000" dirty="0"/>
                  <a:t>0</a:t>
                </a:r>
                <a:r>
                  <a:rPr lang="en-US" dirty="0"/>
                  <a:t>% now, contribute the remainder, invest at r% return for n years</a:t>
                </a:r>
              </a:p>
              <a:p>
                <a:pPr lvl="1"/>
                <a14:m>
                  <m:oMath xmlns:m="http://schemas.openxmlformats.org/officeDocument/2006/math">
                    <m:r>
                      <a:rPr lang="en-US" b="0" i="1" smtClean="0">
                        <a:latin typeface="Cambria Math" panose="02040503050406030204" pitchFamily="18" charset="0"/>
                      </a:rPr>
                      <m:t>𝐹𝑉</m:t>
                    </m:r>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𝑡</m:t>
                                </m:r>
                              </m:e>
                              <m:sub>
                                <m:r>
                                  <a:rPr lang="en-US" b="0" i="1" dirty="0" smtClean="0">
                                    <a:latin typeface="Cambria Math" panose="02040503050406030204" pitchFamily="18" charset="0"/>
                                  </a:rPr>
                                  <m:t>0</m:t>
                                </m:r>
                              </m:sub>
                            </m:sSub>
                          </m:num>
                          <m:den>
                            <m:r>
                              <a:rPr lang="en-US" b="0" i="1" dirty="0" smtClean="0">
                                <a:latin typeface="Cambria Math" panose="02040503050406030204" pitchFamily="18" charset="0"/>
                              </a:rPr>
                              <m:t>100</m:t>
                            </m:r>
                          </m:den>
                        </m:f>
                      </m:e>
                    </m:d>
                    <m:sSup>
                      <m:sSupPr>
                        <m:ctrlPr>
                          <a:rPr lang="en-US" b="0" i="1" dirty="0" smtClean="0">
                            <a:latin typeface="Cambria Math" panose="02040503050406030204" pitchFamily="18" charset="0"/>
                          </a:rPr>
                        </m:ctrlPr>
                      </m:sSupPr>
                      <m:e>
                        <m:d>
                          <m:dPr>
                            <m:ctrlPr>
                              <a:rPr lang="en-US" b="0" i="1" dirty="0" smtClean="0">
                                <a:latin typeface="Cambria Math" panose="02040503050406030204" pitchFamily="18" charset="0"/>
                              </a:rPr>
                            </m:ctrlPr>
                          </m:dPr>
                          <m:e>
                            <m:r>
                              <a:rPr lang="en-US" b="0" i="1" dirty="0" smtClean="0">
                                <a:latin typeface="Cambria Math" panose="02040503050406030204" pitchFamily="18" charset="0"/>
                              </a:rPr>
                              <m:t>1+</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𝑟</m:t>
                                </m:r>
                              </m:num>
                              <m:den>
                                <m:r>
                                  <a:rPr lang="en-US" b="0" i="1" dirty="0" smtClean="0">
                                    <a:latin typeface="Cambria Math" panose="02040503050406030204" pitchFamily="18" charset="0"/>
                                  </a:rPr>
                                  <m:t>100</m:t>
                                </m:r>
                              </m:den>
                            </m:f>
                          </m:e>
                        </m:d>
                      </m:e>
                      <m:sup>
                        <m:r>
                          <a:rPr lang="en-US" b="0" i="1" dirty="0" smtClean="0">
                            <a:latin typeface="Cambria Math" panose="02040503050406030204" pitchFamily="18" charset="0"/>
                          </a:rPr>
                          <m:t>𝑛</m:t>
                        </m:r>
                      </m:sup>
                    </m:sSup>
                  </m:oMath>
                </a14:m>
                <a:endParaRPr lang="en-US" b="0" dirty="0"/>
              </a:p>
              <a:p>
                <a:r>
                  <a:rPr lang="en-US" dirty="0"/>
                  <a:t>Pre-tax contribution:</a:t>
                </a:r>
              </a:p>
              <a:p>
                <a:pPr lvl="1"/>
                <a:r>
                  <a:rPr lang="en-US" dirty="0"/>
                  <a:t>Earn P dollars, contribute now, invest at r% return for n years, pay taxes at </a:t>
                </a:r>
                <a:r>
                  <a:rPr lang="en-US" dirty="0" err="1"/>
                  <a:t>t</a:t>
                </a:r>
                <a:r>
                  <a:rPr lang="en-US" baseline="-25000" dirty="0" err="1"/>
                  <a:t>n</a:t>
                </a:r>
                <a:r>
                  <a:rPr lang="en-US" dirty="0"/>
                  <a:t>% in the future</a:t>
                </a:r>
              </a:p>
              <a:p>
                <a:pPr lvl="1"/>
                <a14:m>
                  <m:oMath xmlns:m="http://schemas.openxmlformats.org/officeDocument/2006/math">
                    <m:r>
                      <a:rPr lang="en-US" b="0" i="1" smtClean="0">
                        <a:latin typeface="Cambria Math" panose="02040503050406030204" pitchFamily="18" charset="0"/>
                      </a:rPr>
                      <m:t>𝐹𝑉</m:t>
                    </m:r>
                    <m:r>
                      <a:rPr lang="en-US" b="0" i="1" smtClean="0">
                        <a:latin typeface="Cambria Math" panose="02040503050406030204" pitchFamily="18" charset="0"/>
                      </a:rPr>
                      <m:t>=</m:t>
                    </m:r>
                    <m:r>
                      <a:rPr lang="en-US" b="0" i="1" smtClean="0">
                        <a:latin typeface="Cambria Math" panose="02040503050406030204" pitchFamily="18" charset="0"/>
                      </a:rPr>
                      <m:t>𝑃</m:t>
                    </m:r>
                    <m:sSup>
                      <m:sSupPr>
                        <m:ctrlPr>
                          <a:rPr lang="en-US" b="0" i="1" dirty="0" smtClean="0">
                            <a:latin typeface="Cambria Math" panose="02040503050406030204" pitchFamily="18" charset="0"/>
                          </a:rPr>
                        </m:ctrlPr>
                      </m:sSupPr>
                      <m:e>
                        <m:d>
                          <m:dPr>
                            <m:ctrlPr>
                              <a:rPr lang="en-US" b="0" i="1" dirty="0" smtClean="0">
                                <a:latin typeface="Cambria Math" panose="02040503050406030204" pitchFamily="18" charset="0"/>
                              </a:rPr>
                            </m:ctrlPr>
                          </m:dPr>
                          <m:e>
                            <m:r>
                              <a:rPr lang="en-US" b="0" i="1" dirty="0" smtClean="0">
                                <a:latin typeface="Cambria Math" panose="02040503050406030204" pitchFamily="18" charset="0"/>
                              </a:rPr>
                              <m:t>1+</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𝑟</m:t>
                                </m:r>
                              </m:num>
                              <m:den>
                                <m:r>
                                  <a:rPr lang="en-US" b="0" i="1" dirty="0" smtClean="0">
                                    <a:latin typeface="Cambria Math" panose="02040503050406030204" pitchFamily="18" charset="0"/>
                                  </a:rPr>
                                  <m:t>100</m:t>
                                </m:r>
                              </m:den>
                            </m:f>
                          </m:e>
                        </m:d>
                      </m:e>
                      <m:sup>
                        <m:r>
                          <a:rPr lang="en-US" b="0" i="1" dirty="0" smtClean="0">
                            <a:latin typeface="Cambria Math" panose="02040503050406030204" pitchFamily="18" charset="0"/>
                          </a:rPr>
                          <m:t>𝑛</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𝑡</m:t>
                                </m:r>
                              </m:e>
                              <m:sub>
                                <m:r>
                                  <a:rPr lang="en-US" b="0" i="1" dirty="0" smtClean="0">
                                    <a:latin typeface="Cambria Math" panose="02040503050406030204" pitchFamily="18" charset="0"/>
                                  </a:rPr>
                                  <m:t>𝑛</m:t>
                                </m:r>
                              </m:sub>
                            </m:sSub>
                          </m:num>
                          <m:den>
                            <m:r>
                              <a:rPr lang="en-US" b="0" i="1" dirty="0" smtClean="0">
                                <a:latin typeface="Cambria Math" panose="02040503050406030204" pitchFamily="18" charset="0"/>
                              </a:rPr>
                              <m:t>100</m:t>
                            </m:r>
                          </m:den>
                        </m:f>
                      </m:e>
                    </m:d>
                  </m:oMath>
                </a14:m>
                <a:endParaRPr lang="en-US" dirty="0"/>
              </a:p>
              <a:p>
                <a:pPr marL="0" indent="0">
                  <a:buNone/>
                </a:pPr>
                <a:r>
                  <a:rPr lang="en-US" dirty="0"/>
                  <a:t>Conclusion: Depends on tax rate now versus the future</a:t>
                </a:r>
              </a:p>
            </p:txBody>
          </p:sp>
        </mc:Choice>
        <mc:Fallback>
          <p:sp>
            <p:nvSpPr>
              <p:cNvPr id="3" name="Content Placeholder 2">
                <a:extLst>
                  <a:ext uri="{FF2B5EF4-FFF2-40B4-BE49-F238E27FC236}">
                    <a16:creationId xmlns:a16="http://schemas.microsoft.com/office/drawing/2014/main" id="{1EA943F6-480C-8536-2E83-812ABBBA637F}"/>
                  </a:ext>
                </a:extLst>
              </p:cNvPr>
              <p:cNvSpPr>
                <a:spLocks noGrp="1" noRot="1" noChangeAspect="1" noMove="1" noResize="1" noEditPoints="1" noAdjustHandles="1" noChangeArrowheads="1" noChangeShapeType="1" noTextEdit="1"/>
              </p:cNvSpPr>
              <p:nvPr>
                <p:ph idx="1"/>
              </p:nvPr>
            </p:nvSpPr>
            <p:spPr>
              <a:blipFill>
                <a:blip r:embed="rId2"/>
                <a:stretch>
                  <a:fillRect l="-1206" t="-2326" r="-603"/>
                </a:stretch>
              </a:blipFill>
            </p:spPr>
            <p:txBody>
              <a:bodyPr/>
              <a:lstStyle/>
              <a:p>
                <a:r>
                  <a:rPr lang="en-US">
                    <a:noFill/>
                  </a:rPr>
                  <a:t> </a:t>
                </a:r>
              </a:p>
            </p:txBody>
          </p:sp>
        </mc:Fallback>
      </mc:AlternateContent>
    </p:spTree>
    <p:extLst>
      <p:ext uri="{BB962C8B-B14F-4D97-AF65-F5344CB8AC3E}">
        <p14:creationId xmlns:p14="http://schemas.microsoft.com/office/powerpoint/2010/main" val="228019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AA722-C475-8B1B-9955-0461CE4EEBC1}"/>
              </a:ext>
            </a:extLst>
          </p:cNvPr>
          <p:cNvSpPr>
            <a:spLocks noGrp="1"/>
          </p:cNvSpPr>
          <p:nvPr>
            <p:ph type="title"/>
          </p:nvPr>
        </p:nvSpPr>
        <p:spPr/>
        <p:txBody>
          <a:bodyPr/>
          <a:lstStyle/>
          <a:p>
            <a:r>
              <a:rPr lang="en-US" dirty="0"/>
              <a:t>What is your future tax bracket?</a:t>
            </a:r>
          </a:p>
        </p:txBody>
      </p:sp>
      <p:sp>
        <p:nvSpPr>
          <p:cNvPr id="3" name="Content Placeholder 2">
            <a:extLst>
              <a:ext uri="{FF2B5EF4-FFF2-40B4-BE49-F238E27FC236}">
                <a16:creationId xmlns:a16="http://schemas.microsoft.com/office/drawing/2014/main" id="{1520CD50-DA9E-6F9A-44D8-0659386A4059}"/>
              </a:ext>
            </a:extLst>
          </p:cNvPr>
          <p:cNvSpPr>
            <a:spLocks noGrp="1"/>
          </p:cNvSpPr>
          <p:nvPr>
            <p:ph idx="1"/>
          </p:nvPr>
        </p:nvSpPr>
        <p:spPr/>
        <p:txBody>
          <a:bodyPr/>
          <a:lstStyle/>
          <a:p>
            <a:r>
              <a:rPr lang="en-US" dirty="0"/>
              <a:t>Depends on your income</a:t>
            </a:r>
          </a:p>
          <a:p>
            <a:pPr lvl="1"/>
            <a:r>
              <a:rPr lang="en-US" dirty="0"/>
              <a:t>Salary/Pension</a:t>
            </a:r>
          </a:p>
          <a:p>
            <a:pPr lvl="1"/>
            <a:r>
              <a:rPr lang="en-US" dirty="0"/>
              <a:t>Inheritance</a:t>
            </a:r>
          </a:p>
          <a:p>
            <a:pPr lvl="1"/>
            <a:r>
              <a:rPr lang="en-US" dirty="0"/>
              <a:t>Investment returns</a:t>
            </a:r>
          </a:p>
          <a:p>
            <a:pPr lvl="1"/>
            <a:r>
              <a:rPr lang="en-US" dirty="0"/>
              <a:t>IRA distribution amount</a:t>
            </a:r>
          </a:p>
          <a:p>
            <a:r>
              <a:rPr lang="en-US" dirty="0"/>
              <a:t>Depends on your tax filing status</a:t>
            </a:r>
          </a:p>
          <a:p>
            <a:r>
              <a:rPr lang="en-US" dirty="0"/>
              <a:t>Depends on tax law</a:t>
            </a:r>
          </a:p>
          <a:p>
            <a:pPr lvl="1"/>
            <a:r>
              <a:rPr lang="en-US" dirty="0"/>
              <a:t>Current brackets are low historically</a:t>
            </a:r>
          </a:p>
          <a:p>
            <a:pPr lvl="1"/>
            <a:r>
              <a:rPr lang="en-US" dirty="0"/>
              <a:t>Congress could change brackets, tax rates, and/or deductions</a:t>
            </a:r>
          </a:p>
          <a:p>
            <a:pPr lvl="1"/>
            <a:r>
              <a:rPr lang="en-US" dirty="0"/>
              <a:t>Government deficit is high</a:t>
            </a:r>
          </a:p>
        </p:txBody>
      </p:sp>
    </p:spTree>
    <p:extLst>
      <p:ext uri="{BB962C8B-B14F-4D97-AF65-F5344CB8AC3E}">
        <p14:creationId xmlns:p14="http://schemas.microsoft.com/office/powerpoint/2010/main" val="3463306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FEA8D-1F1D-0C1A-D4B6-EBC54DA5E7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B2EA0B-A8EB-9073-4E5E-17397F19D177}"/>
              </a:ext>
            </a:extLst>
          </p:cNvPr>
          <p:cNvSpPr>
            <a:spLocks noGrp="1"/>
          </p:cNvSpPr>
          <p:nvPr>
            <p:ph type="title"/>
          </p:nvPr>
        </p:nvSpPr>
        <p:spPr/>
        <p:txBody>
          <a:bodyPr/>
          <a:lstStyle/>
          <a:p>
            <a:r>
              <a:rPr lang="en-US" dirty="0"/>
              <a:t>Tax Computation Walkthrough</a:t>
            </a:r>
          </a:p>
        </p:txBody>
      </p:sp>
      <p:graphicFrame>
        <p:nvGraphicFramePr>
          <p:cNvPr id="4" name="Content Placeholder 3">
            <a:extLst>
              <a:ext uri="{FF2B5EF4-FFF2-40B4-BE49-F238E27FC236}">
                <a16:creationId xmlns:a16="http://schemas.microsoft.com/office/drawing/2014/main" id="{431A6F86-7697-8337-07AD-3DA746CB63E0}"/>
              </a:ext>
            </a:extLst>
          </p:cNvPr>
          <p:cNvGraphicFramePr>
            <a:graphicFrameLocks noGrp="1"/>
          </p:cNvGraphicFramePr>
          <p:nvPr>
            <p:ph idx="1"/>
          </p:nvPr>
        </p:nvGraphicFramePr>
        <p:xfrm>
          <a:off x="838200" y="1825625"/>
          <a:ext cx="10515600" cy="3708400"/>
        </p:xfrm>
        <a:graphic>
          <a:graphicData uri="http://schemas.openxmlformats.org/drawingml/2006/table">
            <a:tbl>
              <a:tblPr firstRow="1" bandRow="1">
                <a:tableStyleId>{2D5ABB26-0587-4C30-8999-92F81FD0307C}</a:tableStyleId>
              </a:tblPr>
              <a:tblGrid>
                <a:gridCol w="3376448">
                  <a:extLst>
                    <a:ext uri="{9D8B030D-6E8A-4147-A177-3AD203B41FA5}">
                      <a16:colId xmlns:a16="http://schemas.microsoft.com/office/drawing/2014/main" val="1388246214"/>
                    </a:ext>
                  </a:extLst>
                </a:gridCol>
                <a:gridCol w="7139152">
                  <a:extLst>
                    <a:ext uri="{9D8B030D-6E8A-4147-A177-3AD203B41FA5}">
                      <a16:colId xmlns:a16="http://schemas.microsoft.com/office/drawing/2014/main" val="2735841501"/>
                    </a:ext>
                  </a:extLst>
                </a:gridCol>
              </a:tblGrid>
              <a:tr h="370840">
                <a:tc>
                  <a:txBody>
                    <a:bodyPr/>
                    <a:lstStyle/>
                    <a:p>
                      <a:pPr algn="ctr"/>
                      <a:r>
                        <a:rPr lang="en-US" dirty="0"/>
                        <a:t>Income</a:t>
                      </a:r>
                    </a:p>
                  </a:txBody>
                  <a:tcPr>
                    <a:solidFill>
                      <a:schemeClr val="accent5">
                        <a:lumMod val="60000"/>
                        <a:lumOff val="40000"/>
                      </a:schemeClr>
                    </a:solidFill>
                  </a:tcPr>
                </a:tc>
                <a:tc>
                  <a:txBody>
                    <a:bodyPr/>
                    <a:lstStyle/>
                    <a:p>
                      <a:pPr lvl="2"/>
                      <a:r>
                        <a:rPr lang="en-US" dirty="0"/>
                        <a:t>Wages</a:t>
                      </a:r>
                    </a:p>
                  </a:txBody>
                  <a:tcPr>
                    <a:solidFill>
                      <a:schemeClr val="accent5">
                        <a:lumMod val="60000"/>
                        <a:lumOff val="40000"/>
                      </a:schemeClr>
                    </a:solidFill>
                  </a:tcPr>
                </a:tc>
                <a:extLst>
                  <a:ext uri="{0D108BD9-81ED-4DB2-BD59-A6C34878D82A}">
                    <a16:rowId xmlns:a16="http://schemas.microsoft.com/office/drawing/2014/main" val="3680723571"/>
                  </a:ext>
                </a:extLst>
              </a:tr>
              <a:tr h="370840">
                <a:tc>
                  <a:txBody>
                    <a:bodyPr/>
                    <a:lstStyle/>
                    <a:p>
                      <a:pPr algn="ctr"/>
                      <a:r>
                        <a:rPr lang="en-US" dirty="0"/>
                        <a:t>-Adjustments</a:t>
                      </a:r>
                    </a:p>
                  </a:txBody>
                  <a:tcPr>
                    <a:lnB w="12700" cap="flat" cmpd="sng" algn="ctr">
                      <a:solidFill>
                        <a:schemeClr val="tx1"/>
                      </a:solidFill>
                      <a:prstDash val="solid"/>
                      <a:round/>
                      <a:headEnd type="none" w="med" len="med"/>
                      <a:tailEnd type="none" w="med" len="med"/>
                    </a:lnB>
                  </a:tcPr>
                </a:tc>
                <a:tc>
                  <a:txBody>
                    <a:bodyPr/>
                    <a:lstStyle/>
                    <a:p>
                      <a:pPr lvl="2"/>
                      <a:r>
                        <a:rPr lang="en-US" dirty="0"/>
                        <a:t>Tips</a:t>
                      </a:r>
                    </a:p>
                  </a:txBody>
                  <a:tcPr>
                    <a:solidFill>
                      <a:schemeClr val="accent5">
                        <a:lumMod val="60000"/>
                        <a:lumOff val="40000"/>
                      </a:schemeClr>
                    </a:solidFill>
                  </a:tcPr>
                </a:tc>
                <a:extLst>
                  <a:ext uri="{0D108BD9-81ED-4DB2-BD59-A6C34878D82A}">
                    <a16:rowId xmlns:a16="http://schemas.microsoft.com/office/drawing/2014/main" val="926545255"/>
                  </a:ext>
                </a:extLst>
              </a:tr>
              <a:tr h="370840">
                <a:tc>
                  <a:txBody>
                    <a:bodyPr/>
                    <a:lstStyle/>
                    <a:p>
                      <a:pPr algn="ctr"/>
                      <a:r>
                        <a:rPr lang="en-US" dirty="0"/>
                        <a:t>Adjusted Gross Income (AGI)</a:t>
                      </a:r>
                    </a:p>
                  </a:txBody>
                  <a:tcPr>
                    <a:lnT w="12700" cap="flat" cmpd="sng" algn="ctr">
                      <a:solidFill>
                        <a:schemeClr val="tx1"/>
                      </a:solidFill>
                      <a:prstDash val="solid"/>
                      <a:round/>
                      <a:headEnd type="none" w="med" len="med"/>
                      <a:tailEnd type="none" w="med" len="med"/>
                    </a:lnT>
                    <a:lnB>
                      <a:noFill/>
                    </a:lnB>
                  </a:tcPr>
                </a:tc>
                <a:tc>
                  <a:txBody>
                    <a:bodyPr/>
                    <a:lstStyle/>
                    <a:p>
                      <a:pPr lvl="2"/>
                      <a:r>
                        <a:rPr lang="en-US" dirty="0"/>
                        <a:t>Interest</a:t>
                      </a:r>
                    </a:p>
                  </a:txBody>
                  <a:tcPr>
                    <a:solidFill>
                      <a:schemeClr val="accent5">
                        <a:lumMod val="60000"/>
                        <a:lumOff val="40000"/>
                      </a:schemeClr>
                    </a:solidFill>
                  </a:tcPr>
                </a:tc>
                <a:extLst>
                  <a:ext uri="{0D108BD9-81ED-4DB2-BD59-A6C34878D82A}">
                    <a16:rowId xmlns:a16="http://schemas.microsoft.com/office/drawing/2014/main" val="1508179352"/>
                  </a:ext>
                </a:extLst>
              </a:tr>
              <a:tr h="370840">
                <a:tc>
                  <a:txBody>
                    <a:bodyPr/>
                    <a:lstStyle/>
                    <a:p>
                      <a:pPr algn="ctr"/>
                      <a:r>
                        <a:rPr lang="en-US" dirty="0"/>
                        <a:t>-Deductions</a:t>
                      </a:r>
                    </a:p>
                  </a:txBody>
                  <a:tcPr>
                    <a:lnL>
                      <a:noFill/>
                    </a:lnL>
                    <a:lnR>
                      <a:noFill/>
                    </a:lnR>
                    <a:lnT>
                      <a:noFill/>
                    </a:lnT>
                    <a:lnB w="12700" cap="flat" cmpd="sng" algn="ctr">
                      <a:solidFill>
                        <a:schemeClr val="tx1"/>
                      </a:solidFill>
                      <a:prstDash val="dot"/>
                      <a:round/>
                      <a:headEnd type="none" w="med" len="med"/>
                      <a:tailEnd type="none" w="med" len="med"/>
                    </a:lnB>
                    <a:lnTlToBr w="12700" cmpd="sng">
                      <a:noFill/>
                      <a:prstDash val="solid"/>
                    </a:lnTlToBr>
                    <a:lnBlToTr w="12700" cmpd="sng">
                      <a:noFill/>
                      <a:prstDash val="solid"/>
                    </a:lnBlToTr>
                  </a:tcPr>
                </a:tc>
                <a:tc>
                  <a:txBody>
                    <a:bodyPr/>
                    <a:lstStyle/>
                    <a:p>
                      <a:pPr lvl="2"/>
                      <a:r>
                        <a:rPr lang="en-US" dirty="0"/>
                        <a:t>Dividends</a:t>
                      </a:r>
                    </a:p>
                  </a:txBody>
                  <a:tcPr>
                    <a:lnL>
                      <a:noFill/>
                    </a:lnL>
                    <a:solidFill>
                      <a:schemeClr val="accent5">
                        <a:lumMod val="60000"/>
                        <a:lumOff val="40000"/>
                      </a:schemeClr>
                    </a:solidFill>
                  </a:tcPr>
                </a:tc>
                <a:extLst>
                  <a:ext uri="{0D108BD9-81ED-4DB2-BD59-A6C34878D82A}">
                    <a16:rowId xmlns:a16="http://schemas.microsoft.com/office/drawing/2014/main" val="3742538765"/>
                  </a:ext>
                </a:extLst>
              </a:tr>
              <a:tr h="370840">
                <a:tc>
                  <a:txBody>
                    <a:bodyPr/>
                    <a:lstStyle/>
                    <a:p>
                      <a:pPr algn="ctr"/>
                      <a:r>
                        <a:rPr lang="en-US" dirty="0"/>
                        <a:t>Taxable Income</a:t>
                      </a:r>
                    </a:p>
                  </a:txBody>
                  <a:tcPr>
                    <a:lnT w="12700" cap="flat" cmpd="sng" algn="ctr">
                      <a:solidFill>
                        <a:schemeClr val="tx1"/>
                      </a:solidFill>
                      <a:prstDash val="dot"/>
                      <a:round/>
                      <a:headEnd type="none" w="med" len="med"/>
                      <a:tailEnd type="none" w="med" len="med"/>
                    </a:lnT>
                  </a:tcPr>
                </a:tc>
                <a:tc>
                  <a:txBody>
                    <a:bodyPr/>
                    <a:lstStyle/>
                    <a:p>
                      <a:pPr lvl="2"/>
                      <a:r>
                        <a:rPr lang="en-US" dirty="0"/>
                        <a:t>IRA distributions</a:t>
                      </a:r>
                    </a:p>
                  </a:txBody>
                  <a:tcPr>
                    <a:solidFill>
                      <a:schemeClr val="accent5">
                        <a:lumMod val="60000"/>
                        <a:lumOff val="40000"/>
                      </a:schemeClr>
                    </a:solidFill>
                  </a:tcPr>
                </a:tc>
                <a:extLst>
                  <a:ext uri="{0D108BD9-81ED-4DB2-BD59-A6C34878D82A}">
                    <a16:rowId xmlns:a16="http://schemas.microsoft.com/office/drawing/2014/main" val="3334185618"/>
                  </a:ext>
                </a:extLst>
              </a:tr>
              <a:tr h="370840">
                <a:tc>
                  <a:txBody>
                    <a:bodyPr/>
                    <a:lstStyle/>
                    <a:p>
                      <a:pPr algn="ctr"/>
                      <a:r>
                        <a:rPr lang="en-US" dirty="0"/>
                        <a:t>↓</a:t>
                      </a:r>
                    </a:p>
                  </a:txBody>
                  <a:tcPr/>
                </a:tc>
                <a:tc>
                  <a:txBody>
                    <a:bodyPr/>
                    <a:lstStyle/>
                    <a:p>
                      <a:pPr lvl="2"/>
                      <a:r>
                        <a:rPr lang="en-US" dirty="0"/>
                        <a:t>Pensions and annuities</a:t>
                      </a:r>
                    </a:p>
                  </a:txBody>
                  <a:tcPr>
                    <a:solidFill>
                      <a:schemeClr val="accent5">
                        <a:lumMod val="60000"/>
                        <a:lumOff val="40000"/>
                      </a:schemeClr>
                    </a:solidFill>
                  </a:tcPr>
                </a:tc>
                <a:extLst>
                  <a:ext uri="{0D108BD9-81ED-4DB2-BD59-A6C34878D82A}">
                    <a16:rowId xmlns:a16="http://schemas.microsoft.com/office/drawing/2014/main" val="442696109"/>
                  </a:ext>
                </a:extLst>
              </a:tr>
              <a:tr h="370840">
                <a:tc>
                  <a:txBody>
                    <a:bodyPr/>
                    <a:lstStyle/>
                    <a:p>
                      <a:pPr algn="ctr"/>
                      <a:r>
                        <a:rPr lang="en-US" dirty="0"/>
                        <a:t>Tax</a:t>
                      </a:r>
                    </a:p>
                  </a:txBody>
                  <a:tcPr/>
                </a:tc>
                <a:tc>
                  <a:txBody>
                    <a:bodyPr/>
                    <a:lstStyle/>
                    <a:p>
                      <a:pPr lvl="2"/>
                      <a:r>
                        <a:rPr lang="en-US" dirty="0"/>
                        <a:t>Social security benefits</a:t>
                      </a:r>
                    </a:p>
                  </a:txBody>
                  <a:tcPr>
                    <a:solidFill>
                      <a:schemeClr val="accent5">
                        <a:lumMod val="60000"/>
                        <a:lumOff val="40000"/>
                      </a:schemeClr>
                    </a:solidFill>
                  </a:tcPr>
                </a:tc>
                <a:extLst>
                  <a:ext uri="{0D108BD9-81ED-4DB2-BD59-A6C34878D82A}">
                    <a16:rowId xmlns:a16="http://schemas.microsoft.com/office/drawing/2014/main" val="3237845839"/>
                  </a:ext>
                </a:extLst>
              </a:tr>
              <a:tr h="370840">
                <a:tc>
                  <a:txBody>
                    <a:bodyPr/>
                    <a:lstStyle/>
                    <a:p>
                      <a:pPr algn="ctr"/>
                      <a:r>
                        <a:rPr lang="en-US" dirty="0"/>
                        <a:t>-Credits</a:t>
                      </a:r>
                    </a:p>
                  </a:txBody>
                  <a:tcPr/>
                </a:tc>
                <a:tc>
                  <a:txBody>
                    <a:bodyPr/>
                    <a:lstStyle/>
                    <a:p>
                      <a:pPr lvl="2"/>
                      <a:r>
                        <a:rPr lang="en-US" dirty="0"/>
                        <a:t>Capital gains</a:t>
                      </a:r>
                    </a:p>
                  </a:txBody>
                  <a:tcPr>
                    <a:solidFill>
                      <a:schemeClr val="accent5">
                        <a:lumMod val="60000"/>
                        <a:lumOff val="40000"/>
                      </a:schemeClr>
                    </a:solidFill>
                  </a:tcPr>
                </a:tc>
                <a:extLst>
                  <a:ext uri="{0D108BD9-81ED-4DB2-BD59-A6C34878D82A}">
                    <a16:rowId xmlns:a16="http://schemas.microsoft.com/office/drawing/2014/main" val="2082111317"/>
                  </a:ext>
                </a:extLst>
              </a:tr>
              <a:tr h="370840">
                <a:tc>
                  <a:txBody>
                    <a:bodyPr/>
                    <a:lstStyle/>
                    <a:p>
                      <a:pPr algn="ctr"/>
                      <a:r>
                        <a:rPr lang="en-US" dirty="0"/>
                        <a:t>-Payments</a:t>
                      </a:r>
                    </a:p>
                  </a:txBody>
                  <a:tcPr>
                    <a:lnB w="12700" cap="flat" cmpd="sng" algn="ctr">
                      <a:solidFill>
                        <a:schemeClr val="tx1"/>
                      </a:solidFill>
                      <a:prstDash val="dot"/>
                      <a:round/>
                      <a:headEnd type="none" w="med" len="med"/>
                      <a:tailEnd type="none" w="med" len="med"/>
                    </a:lnB>
                  </a:tcPr>
                </a:tc>
                <a:tc>
                  <a:txBody>
                    <a:bodyPr/>
                    <a:lstStyle/>
                    <a:p>
                      <a:pPr lvl="2"/>
                      <a:r>
                        <a:rPr lang="en-US" dirty="0"/>
                        <a:t>Alimony received (pre-2019 agreement)</a:t>
                      </a:r>
                    </a:p>
                  </a:txBody>
                  <a:tcPr>
                    <a:solidFill>
                      <a:schemeClr val="accent5">
                        <a:lumMod val="60000"/>
                        <a:lumOff val="40000"/>
                      </a:schemeClr>
                    </a:solidFill>
                  </a:tcPr>
                </a:tc>
                <a:extLst>
                  <a:ext uri="{0D108BD9-81ED-4DB2-BD59-A6C34878D82A}">
                    <a16:rowId xmlns:a16="http://schemas.microsoft.com/office/drawing/2014/main" val="2984155049"/>
                  </a:ext>
                </a:extLst>
              </a:tr>
              <a:tr h="370840">
                <a:tc>
                  <a:txBody>
                    <a:bodyPr/>
                    <a:lstStyle/>
                    <a:p>
                      <a:pPr algn="ctr"/>
                      <a:r>
                        <a:rPr lang="en-US" dirty="0"/>
                        <a:t>Owe/Refund</a:t>
                      </a:r>
                    </a:p>
                  </a:txBody>
                  <a:tcPr>
                    <a:lnT w="12700" cap="flat" cmpd="sng" algn="ctr">
                      <a:solidFill>
                        <a:schemeClr val="tx1"/>
                      </a:solidFill>
                      <a:prstDash val="dot"/>
                      <a:round/>
                      <a:headEnd type="none" w="med" len="med"/>
                      <a:tailEnd type="none" w="med" len="med"/>
                    </a:lnT>
                  </a:tcPr>
                </a:tc>
                <a:tc>
                  <a:txBody>
                    <a:bodyPr/>
                    <a:lstStyle/>
                    <a:p>
                      <a:pPr lvl="2"/>
                      <a:r>
                        <a:rPr lang="en-US" dirty="0"/>
                        <a:t>Rental property income</a:t>
                      </a:r>
                    </a:p>
                  </a:txBody>
                  <a:tcPr>
                    <a:solidFill>
                      <a:schemeClr val="accent5">
                        <a:lumMod val="60000"/>
                        <a:lumOff val="40000"/>
                      </a:schemeClr>
                    </a:solidFill>
                  </a:tcPr>
                </a:tc>
                <a:extLst>
                  <a:ext uri="{0D108BD9-81ED-4DB2-BD59-A6C34878D82A}">
                    <a16:rowId xmlns:a16="http://schemas.microsoft.com/office/drawing/2014/main" val="724016155"/>
                  </a:ext>
                </a:extLst>
              </a:tr>
            </a:tbl>
          </a:graphicData>
        </a:graphic>
      </p:graphicFrame>
    </p:spTree>
    <p:extLst>
      <p:ext uri="{BB962C8B-B14F-4D97-AF65-F5344CB8AC3E}">
        <p14:creationId xmlns:p14="http://schemas.microsoft.com/office/powerpoint/2010/main" val="1085221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1819E-436C-0E08-E00C-CC001755C6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251B8F-D11A-2703-AAC1-4007E93F94F2}"/>
              </a:ext>
            </a:extLst>
          </p:cNvPr>
          <p:cNvSpPr>
            <a:spLocks noGrp="1"/>
          </p:cNvSpPr>
          <p:nvPr>
            <p:ph type="title"/>
          </p:nvPr>
        </p:nvSpPr>
        <p:spPr/>
        <p:txBody>
          <a:bodyPr/>
          <a:lstStyle/>
          <a:p>
            <a:r>
              <a:rPr lang="en-US" dirty="0"/>
              <a:t>Tax Computation Walkthrough</a:t>
            </a:r>
          </a:p>
        </p:txBody>
      </p:sp>
      <p:graphicFrame>
        <p:nvGraphicFramePr>
          <p:cNvPr id="4" name="Content Placeholder 3">
            <a:extLst>
              <a:ext uri="{FF2B5EF4-FFF2-40B4-BE49-F238E27FC236}">
                <a16:creationId xmlns:a16="http://schemas.microsoft.com/office/drawing/2014/main" id="{E53A6FCE-491F-344C-148D-4959D5D3FF6C}"/>
              </a:ext>
            </a:extLst>
          </p:cNvPr>
          <p:cNvGraphicFramePr>
            <a:graphicFrameLocks noGrp="1"/>
          </p:cNvGraphicFramePr>
          <p:nvPr>
            <p:ph idx="1"/>
            <p:extLst>
              <p:ext uri="{D42A27DB-BD31-4B8C-83A1-F6EECF244321}">
                <p14:modId xmlns:p14="http://schemas.microsoft.com/office/powerpoint/2010/main" val="2939900351"/>
              </p:ext>
            </p:extLst>
          </p:nvPr>
        </p:nvGraphicFramePr>
        <p:xfrm>
          <a:off x="838200" y="1825625"/>
          <a:ext cx="10515600" cy="3708400"/>
        </p:xfrm>
        <a:graphic>
          <a:graphicData uri="http://schemas.openxmlformats.org/drawingml/2006/table">
            <a:tbl>
              <a:tblPr firstRow="1" bandRow="1">
                <a:tableStyleId>{2D5ABB26-0587-4C30-8999-92F81FD0307C}</a:tableStyleId>
              </a:tblPr>
              <a:tblGrid>
                <a:gridCol w="3376448">
                  <a:extLst>
                    <a:ext uri="{9D8B030D-6E8A-4147-A177-3AD203B41FA5}">
                      <a16:colId xmlns:a16="http://schemas.microsoft.com/office/drawing/2014/main" val="1388246214"/>
                    </a:ext>
                  </a:extLst>
                </a:gridCol>
                <a:gridCol w="7139152">
                  <a:extLst>
                    <a:ext uri="{9D8B030D-6E8A-4147-A177-3AD203B41FA5}">
                      <a16:colId xmlns:a16="http://schemas.microsoft.com/office/drawing/2014/main" val="2735841501"/>
                    </a:ext>
                  </a:extLst>
                </a:gridCol>
              </a:tblGrid>
              <a:tr h="370840">
                <a:tc>
                  <a:txBody>
                    <a:bodyPr/>
                    <a:lstStyle/>
                    <a:p>
                      <a:pPr algn="ctr"/>
                      <a:r>
                        <a:rPr lang="en-US" dirty="0"/>
                        <a:t>Income</a:t>
                      </a:r>
                    </a:p>
                  </a:txBody>
                  <a:tcPr/>
                </a:tc>
                <a:tc>
                  <a:txBody>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lang="en-US" dirty="0"/>
                        <a:t>IRA contribution</a:t>
                      </a:r>
                    </a:p>
                  </a:txBody>
                  <a:tcPr>
                    <a:solidFill>
                      <a:schemeClr val="accent5">
                        <a:lumMod val="20000"/>
                        <a:lumOff val="80000"/>
                      </a:schemeClr>
                    </a:solidFill>
                  </a:tcPr>
                </a:tc>
                <a:extLst>
                  <a:ext uri="{0D108BD9-81ED-4DB2-BD59-A6C34878D82A}">
                    <a16:rowId xmlns:a16="http://schemas.microsoft.com/office/drawing/2014/main" val="3680723571"/>
                  </a:ext>
                </a:extLst>
              </a:tr>
              <a:tr h="370840">
                <a:tc>
                  <a:txBody>
                    <a:bodyPr/>
                    <a:lstStyle/>
                    <a:p>
                      <a:pPr algn="ctr"/>
                      <a:r>
                        <a:rPr lang="en-US" dirty="0"/>
                        <a:t>-Adjustments</a:t>
                      </a:r>
                    </a:p>
                  </a:txBody>
                  <a:tcPr>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2"/>
                      <a:r>
                        <a:rPr lang="en-US" dirty="0"/>
                        <a:t>Health savings account (HSA) contribution</a:t>
                      </a:r>
                    </a:p>
                  </a:txBody>
                  <a:tcPr>
                    <a:solidFill>
                      <a:schemeClr val="accent5">
                        <a:lumMod val="20000"/>
                        <a:lumOff val="80000"/>
                      </a:schemeClr>
                    </a:solidFill>
                  </a:tcPr>
                </a:tc>
                <a:extLst>
                  <a:ext uri="{0D108BD9-81ED-4DB2-BD59-A6C34878D82A}">
                    <a16:rowId xmlns:a16="http://schemas.microsoft.com/office/drawing/2014/main" val="926545255"/>
                  </a:ext>
                </a:extLst>
              </a:tr>
              <a:tr h="370840">
                <a:tc>
                  <a:txBody>
                    <a:bodyPr/>
                    <a:lstStyle/>
                    <a:p>
                      <a:pPr algn="ctr"/>
                      <a:r>
                        <a:rPr lang="en-US" dirty="0"/>
                        <a:t>Adjusted Gross Income (AGI)</a:t>
                      </a:r>
                    </a:p>
                  </a:txBody>
                  <a:tcPr>
                    <a:lnT w="12700" cap="flat" cmpd="sng" algn="ctr">
                      <a:solidFill>
                        <a:schemeClr val="tx1"/>
                      </a:solidFill>
                      <a:prstDash val="solid"/>
                      <a:round/>
                      <a:headEnd type="none" w="med" len="med"/>
                      <a:tailEnd type="none" w="med" len="med"/>
                    </a:lnT>
                    <a:lnB>
                      <a:noFill/>
                    </a:lnB>
                  </a:tcPr>
                </a:tc>
                <a:tc>
                  <a:txBody>
                    <a:bodyPr/>
                    <a:lstStyle/>
                    <a:p>
                      <a:pPr lvl="2"/>
                      <a:r>
                        <a:rPr lang="en-US" dirty="0"/>
                        <a:t>Alimony paid (pre-2019 agreement)</a:t>
                      </a:r>
                    </a:p>
                  </a:txBody>
                  <a:tcPr>
                    <a:solidFill>
                      <a:schemeClr val="accent5">
                        <a:lumMod val="20000"/>
                        <a:lumOff val="80000"/>
                      </a:schemeClr>
                    </a:solidFill>
                  </a:tcPr>
                </a:tc>
                <a:extLst>
                  <a:ext uri="{0D108BD9-81ED-4DB2-BD59-A6C34878D82A}">
                    <a16:rowId xmlns:a16="http://schemas.microsoft.com/office/drawing/2014/main" val="1508179352"/>
                  </a:ext>
                </a:extLst>
              </a:tr>
              <a:tr h="370840">
                <a:tc>
                  <a:txBody>
                    <a:bodyPr/>
                    <a:lstStyle/>
                    <a:p>
                      <a:pPr algn="ctr"/>
                      <a:r>
                        <a:rPr lang="en-US" dirty="0"/>
                        <a:t>-Deductions</a:t>
                      </a:r>
                    </a:p>
                  </a:txBody>
                  <a:tcPr>
                    <a:lnL>
                      <a:noFill/>
                    </a:lnL>
                    <a:lnR>
                      <a:noFill/>
                    </a:lnR>
                    <a:lnT>
                      <a:noFill/>
                    </a:lnT>
                    <a:lnB w="12700" cap="flat" cmpd="sng" algn="ctr">
                      <a:solidFill>
                        <a:schemeClr val="tx1"/>
                      </a:solidFill>
                      <a:prstDash val="dot"/>
                      <a:round/>
                      <a:headEnd type="none" w="med" len="med"/>
                      <a:tailEnd type="none" w="med" len="med"/>
                    </a:lnB>
                    <a:lnTlToBr w="12700" cmpd="sng">
                      <a:noFill/>
                      <a:prstDash val="solid"/>
                    </a:lnTlToBr>
                    <a:lnBlToTr w="12700" cmpd="sng">
                      <a:noFill/>
                      <a:prstDash val="solid"/>
                    </a:lnBlToTr>
                  </a:tcPr>
                </a:tc>
                <a:tc>
                  <a:txBody>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lang="en-US" dirty="0"/>
                        <a:t>Partial deduction for charitable contributions [starting 2026]</a:t>
                      </a:r>
                    </a:p>
                  </a:txBody>
                  <a:tcPr>
                    <a:lnL>
                      <a:noFill/>
                    </a:lnL>
                    <a:solidFill>
                      <a:schemeClr val="accent5">
                        <a:lumMod val="20000"/>
                        <a:lumOff val="80000"/>
                      </a:schemeClr>
                    </a:solidFill>
                  </a:tcPr>
                </a:tc>
                <a:extLst>
                  <a:ext uri="{0D108BD9-81ED-4DB2-BD59-A6C34878D82A}">
                    <a16:rowId xmlns:a16="http://schemas.microsoft.com/office/drawing/2014/main" val="3742538765"/>
                  </a:ext>
                </a:extLst>
              </a:tr>
              <a:tr h="370840">
                <a:tc>
                  <a:txBody>
                    <a:bodyPr/>
                    <a:lstStyle/>
                    <a:p>
                      <a:pPr algn="ctr"/>
                      <a:r>
                        <a:rPr lang="en-US" dirty="0"/>
                        <a:t>Taxable Income</a:t>
                      </a:r>
                    </a:p>
                  </a:txBody>
                  <a:tcPr>
                    <a:lnT w="12700" cap="flat" cmpd="sng" algn="ctr">
                      <a:solidFill>
                        <a:schemeClr val="tx1"/>
                      </a:solidFill>
                      <a:prstDash val="dot"/>
                      <a:round/>
                      <a:headEnd type="none" w="med" len="med"/>
                      <a:tailEnd type="none" w="med" len="med"/>
                    </a:lnT>
                  </a:tcPr>
                </a:tc>
                <a:tc>
                  <a:txBody>
                    <a:bodyPr/>
                    <a:lstStyle/>
                    <a:p>
                      <a:pPr lvl="2"/>
                      <a:endParaRPr lang="en-US" dirty="0"/>
                    </a:p>
                  </a:txBody>
                  <a:tcPr>
                    <a:solidFill>
                      <a:schemeClr val="accent5">
                        <a:lumMod val="20000"/>
                        <a:lumOff val="80000"/>
                      </a:schemeClr>
                    </a:solidFill>
                  </a:tcPr>
                </a:tc>
                <a:extLst>
                  <a:ext uri="{0D108BD9-81ED-4DB2-BD59-A6C34878D82A}">
                    <a16:rowId xmlns:a16="http://schemas.microsoft.com/office/drawing/2014/main" val="3334185618"/>
                  </a:ext>
                </a:extLst>
              </a:tr>
              <a:tr h="370840">
                <a:tc>
                  <a:txBody>
                    <a:bodyPr/>
                    <a:lstStyle/>
                    <a:p>
                      <a:pPr algn="ctr"/>
                      <a:r>
                        <a:rPr lang="en-US" dirty="0"/>
                        <a:t>↓</a:t>
                      </a:r>
                    </a:p>
                  </a:txBody>
                  <a:tcPr/>
                </a:tc>
                <a:tc>
                  <a:txBody>
                    <a:bodyPr/>
                    <a:lstStyle/>
                    <a:p>
                      <a:pPr lvl="2"/>
                      <a:endParaRPr lang="en-US" dirty="0"/>
                    </a:p>
                  </a:txBody>
                  <a:tcPr>
                    <a:solidFill>
                      <a:schemeClr val="accent5">
                        <a:lumMod val="20000"/>
                        <a:lumOff val="80000"/>
                      </a:schemeClr>
                    </a:solidFill>
                  </a:tcPr>
                </a:tc>
                <a:extLst>
                  <a:ext uri="{0D108BD9-81ED-4DB2-BD59-A6C34878D82A}">
                    <a16:rowId xmlns:a16="http://schemas.microsoft.com/office/drawing/2014/main" val="442696109"/>
                  </a:ext>
                </a:extLst>
              </a:tr>
              <a:tr h="370840">
                <a:tc>
                  <a:txBody>
                    <a:bodyPr/>
                    <a:lstStyle/>
                    <a:p>
                      <a:pPr algn="ctr"/>
                      <a:r>
                        <a:rPr lang="en-US" dirty="0"/>
                        <a:t>Tax</a:t>
                      </a:r>
                    </a:p>
                  </a:txBody>
                  <a:tcPr/>
                </a:tc>
                <a:tc>
                  <a:txBody>
                    <a:bodyPr/>
                    <a:lstStyle/>
                    <a:p>
                      <a:pPr lvl="2"/>
                      <a:endParaRPr lang="en-US" dirty="0"/>
                    </a:p>
                  </a:txBody>
                  <a:tcPr>
                    <a:solidFill>
                      <a:schemeClr val="accent5">
                        <a:lumMod val="20000"/>
                        <a:lumOff val="80000"/>
                      </a:schemeClr>
                    </a:solidFill>
                  </a:tcPr>
                </a:tc>
                <a:extLst>
                  <a:ext uri="{0D108BD9-81ED-4DB2-BD59-A6C34878D82A}">
                    <a16:rowId xmlns:a16="http://schemas.microsoft.com/office/drawing/2014/main" val="3237845839"/>
                  </a:ext>
                </a:extLst>
              </a:tr>
              <a:tr h="370840">
                <a:tc>
                  <a:txBody>
                    <a:bodyPr/>
                    <a:lstStyle/>
                    <a:p>
                      <a:pPr algn="ctr"/>
                      <a:r>
                        <a:rPr lang="en-US" dirty="0"/>
                        <a:t>-Credits</a:t>
                      </a:r>
                    </a:p>
                  </a:txBody>
                  <a:tcPr/>
                </a:tc>
                <a:tc>
                  <a:txBody>
                    <a:bodyPr/>
                    <a:lstStyle/>
                    <a:p>
                      <a:pPr lvl="2"/>
                      <a:endParaRPr lang="en-US" dirty="0"/>
                    </a:p>
                  </a:txBody>
                  <a:tcPr>
                    <a:solidFill>
                      <a:schemeClr val="accent5">
                        <a:lumMod val="20000"/>
                        <a:lumOff val="80000"/>
                      </a:schemeClr>
                    </a:solidFill>
                  </a:tcPr>
                </a:tc>
                <a:extLst>
                  <a:ext uri="{0D108BD9-81ED-4DB2-BD59-A6C34878D82A}">
                    <a16:rowId xmlns:a16="http://schemas.microsoft.com/office/drawing/2014/main" val="2082111317"/>
                  </a:ext>
                </a:extLst>
              </a:tr>
              <a:tr h="370840">
                <a:tc>
                  <a:txBody>
                    <a:bodyPr/>
                    <a:lstStyle/>
                    <a:p>
                      <a:pPr algn="ctr"/>
                      <a:r>
                        <a:rPr lang="en-US" dirty="0"/>
                        <a:t>-Payments</a:t>
                      </a:r>
                    </a:p>
                  </a:txBody>
                  <a:tcPr>
                    <a:lnB w="12700" cap="flat" cmpd="sng" algn="ctr">
                      <a:solidFill>
                        <a:schemeClr val="tx1"/>
                      </a:solidFill>
                      <a:prstDash val="dot"/>
                      <a:round/>
                      <a:headEnd type="none" w="med" len="med"/>
                      <a:tailEnd type="none" w="med" len="med"/>
                    </a:lnB>
                  </a:tcPr>
                </a:tc>
                <a:tc>
                  <a:txBody>
                    <a:bodyPr/>
                    <a:lstStyle/>
                    <a:p>
                      <a:pPr lvl="2"/>
                      <a:endParaRPr lang="en-US" dirty="0"/>
                    </a:p>
                  </a:txBody>
                  <a:tcPr>
                    <a:solidFill>
                      <a:schemeClr val="accent5">
                        <a:lumMod val="20000"/>
                        <a:lumOff val="80000"/>
                      </a:schemeClr>
                    </a:solidFill>
                  </a:tcPr>
                </a:tc>
                <a:extLst>
                  <a:ext uri="{0D108BD9-81ED-4DB2-BD59-A6C34878D82A}">
                    <a16:rowId xmlns:a16="http://schemas.microsoft.com/office/drawing/2014/main" val="2984155049"/>
                  </a:ext>
                </a:extLst>
              </a:tr>
              <a:tr h="370840">
                <a:tc>
                  <a:txBody>
                    <a:bodyPr/>
                    <a:lstStyle/>
                    <a:p>
                      <a:pPr algn="ctr"/>
                      <a:r>
                        <a:rPr lang="en-US" dirty="0"/>
                        <a:t>Owe/Refund</a:t>
                      </a:r>
                    </a:p>
                  </a:txBody>
                  <a:tcPr>
                    <a:lnT w="12700" cap="flat" cmpd="sng" algn="ctr">
                      <a:solidFill>
                        <a:schemeClr val="tx1"/>
                      </a:solidFill>
                      <a:prstDash val="dot"/>
                      <a:round/>
                      <a:headEnd type="none" w="med" len="med"/>
                      <a:tailEnd type="none" w="med" len="med"/>
                    </a:lnT>
                  </a:tcPr>
                </a:tc>
                <a:tc>
                  <a:txBody>
                    <a:bodyPr/>
                    <a:lstStyle/>
                    <a:p>
                      <a:pPr lvl="2"/>
                      <a:endParaRPr lang="en-US" dirty="0"/>
                    </a:p>
                  </a:txBody>
                  <a:tcPr>
                    <a:solidFill>
                      <a:schemeClr val="accent5">
                        <a:lumMod val="20000"/>
                        <a:lumOff val="80000"/>
                      </a:schemeClr>
                    </a:solidFill>
                  </a:tcPr>
                </a:tc>
                <a:extLst>
                  <a:ext uri="{0D108BD9-81ED-4DB2-BD59-A6C34878D82A}">
                    <a16:rowId xmlns:a16="http://schemas.microsoft.com/office/drawing/2014/main" val="724016155"/>
                  </a:ext>
                </a:extLst>
              </a:tr>
            </a:tbl>
          </a:graphicData>
        </a:graphic>
      </p:graphicFrame>
    </p:spTree>
    <p:extLst>
      <p:ext uri="{BB962C8B-B14F-4D97-AF65-F5344CB8AC3E}">
        <p14:creationId xmlns:p14="http://schemas.microsoft.com/office/powerpoint/2010/main" val="192222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A83D5-A576-4CF2-6809-F29D1E6DCF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319E30-5947-4904-9665-91C9FA3A5F34}"/>
              </a:ext>
            </a:extLst>
          </p:cNvPr>
          <p:cNvSpPr>
            <a:spLocks noGrp="1"/>
          </p:cNvSpPr>
          <p:nvPr>
            <p:ph type="title"/>
          </p:nvPr>
        </p:nvSpPr>
        <p:spPr/>
        <p:txBody>
          <a:bodyPr/>
          <a:lstStyle/>
          <a:p>
            <a:r>
              <a:rPr lang="en-US" dirty="0"/>
              <a:t>Tax Computation Walkthrough</a:t>
            </a:r>
          </a:p>
        </p:txBody>
      </p:sp>
      <p:graphicFrame>
        <p:nvGraphicFramePr>
          <p:cNvPr id="4" name="Content Placeholder 3">
            <a:extLst>
              <a:ext uri="{FF2B5EF4-FFF2-40B4-BE49-F238E27FC236}">
                <a16:creationId xmlns:a16="http://schemas.microsoft.com/office/drawing/2014/main" id="{AF697925-0E35-E358-5BC9-116733426E7B}"/>
              </a:ext>
            </a:extLst>
          </p:cNvPr>
          <p:cNvGraphicFramePr>
            <a:graphicFrameLocks noGrp="1"/>
          </p:cNvGraphicFramePr>
          <p:nvPr>
            <p:ph idx="1"/>
          </p:nvPr>
        </p:nvGraphicFramePr>
        <p:xfrm>
          <a:off x="838200" y="1825625"/>
          <a:ext cx="10515600" cy="3708400"/>
        </p:xfrm>
        <a:graphic>
          <a:graphicData uri="http://schemas.openxmlformats.org/drawingml/2006/table">
            <a:tbl>
              <a:tblPr firstRow="1" bandRow="1">
                <a:tableStyleId>{2D5ABB26-0587-4C30-8999-92F81FD0307C}</a:tableStyleId>
              </a:tblPr>
              <a:tblGrid>
                <a:gridCol w="3376448">
                  <a:extLst>
                    <a:ext uri="{9D8B030D-6E8A-4147-A177-3AD203B41FA5}">
                      <a16:colId xmlns:a16="http://schemas.microsoft.com/office/drawing/2014/main" val="1388246214"/>
                    </a:ext>
                  </a:extLst>
                </a:gridCol>
                <a:gridCol w="7139152">
                  <a:extLst>
                    <a:ext uri="{9D8B030D-6E8A-4147-A177-3AD203B41FA5}">
                      <a16:colId xmlns:a16="http://schemas.microsoft.com/office/drawing/2014/main" val="2735841501"/>
                    </a:ext>
                  </a:extLst>
                </a:gridCol>
              </a:tblGrid>
              <a:tr h="370840">
                <a:tc>
                  <a:txBody>
                    <a:bodyPr/>
                    <a:lstStyle/>
                    <a:p>
                      <a:pPr algn="ctr"/>
                      <a:r>
                        <a:rPr lang="en-US" dirty="0"/>
                        <a:t>Income</a:t>
                      </a:r>
                    </a:p>
                  </a:txBody>
                  <a:tcPr/>
                </a:tc>
                <a:tc>
                  <a:txBody>
                    <a:bodyPr/>
                    <a:lstStyle/>
                    <a:p>
                      <a:pPr lvl="2"/>
                      <a:r>
                        <a:rPr lang="en-US" dirty="0"/>
                        <a:t>used for determining eligibility for:</a:t>
                      </a:r>
                    </a:p>
                  </a:txBody>
                  <a:tcPr>
                    <a:solidFill>
                      <a:schemeClr val="accent4">
                        <a:lumMod val="60000"/>
                        <a:lumOff val="40000"/>
                      </a:schemeClr>
                    </a:solidFill>
                  </a:tcPr>
                </a:tc>
                <a:extLst>
                  <a:ext uri="{0D108BD9-81ED-4DB2-BD59-A6C34878D82A}">
                    <a16:rowId xmlns:a16="http://schemas.microsoft.com/office/drawing/2014/main" val="3680723571"/>
                  </a:ext>
                </a:extLst>
              </a:tr>
              <a:tr h="370840">
                <a:tc>
                  <a:txBody>
                    <a:bodyPr/>
                    <a:lstStyle/>
                    <a:p>
                      <a:pPr algn="ctr"/>
                      <a:r>
                        <a:rPr lang="en-US" dirty="0"/>
                        <a:t>-Adjustments</a:t>
                      </a:r>
                    </a:p>
                  </a:txBody>
                  <a:tcPr>
                    <a:lnB w="12700" cap="flat" cmpd="sng" algn="ctr">
                      <a:solidFill>
                        <a:schemeClr val="tx1"/>
                      </a:solidFill>
                      <a:prstDash val="solid"/>
                      <a:round/>
                      <a:headEnd type="none" w="med" len="med"/>
                      <a:tailEnd type="none" w="med" len="med"/>
                    </a:lnB>
                  </a:tcPr>
                </a:tc>
                <a:tc>
                  <a:txBody>
                    <a:bodyPr/>
                    <a:lstStyle/>
                    <a:p>
                      <a:pPr lvl="3"/>
                      <a:r>
                        <a:rPr lang="en-US" dirty="0"/>
                        <a:t>Tax credits</a:t>
                      </a:r>
                    </a:p>
                  </a:txBody>
                  <a:tcPr>
                    <a:solidFill>
                      <a:schemeClr val="accent4">
                        <a:lumMod val="60000"/>
                        <a:lumOff val="40000"/>
                      </a:schemeClr>
                    </a:solidFill>
                  </a:tcPr>
                </a:tc>
                <a:extLst>
                  <a:ext uri="{0D108BD9-81ED-4DB2-BD59-A6C34878D82A}">
                    <a16:rowId xmlns:a16="http://schemas.microsoft.com/office/drawing/2014/main" val="926545255"/>
                  </a:ext>
                </a:extLst>
              </a:tr>
              <a:tr h="370840">
                <a:tc>
                  <a:txBody>
                    <a:bodyPr/>
                    <a:lstStyle/>
                    <a:p>
                      <a:pPr algn="ctr"/>
                      <a:r>
                        <a:rPr lang="en-US" dirty="0"/>
                        <a:t>Adjusted Gross Income (AGI)</a:t>
                      </a:r>
                    </a:p>
                  </a:txBody>
                  <a:tcPr>
                    <a:lnT w="12700" cap="flat" cmpd="sng" algn="ctr">
                      <a:solidFill>
                        <a:schemeClr val="tx1"/>
                      </a:solidFill>
                      <a:prstDash val="solid"/>
                      <a:round/>
                      <a:headEnd type="none" w="med" len="med"/>
                      <a:tailEnd type="none" w="med" len="med"/>
                    </a:lnT>
                    <a:lnB>
                      <a:noFill/>
                    </a:lnB>
                    <a:solidFill>
                      <a:schemeClr val="accent4">
                        <a:lumMod val="60000"/>
                        <a:lumOff val="40000"/>
                      </a:schemeClr>
                    </a:solidFill>
                  </a:tcPr>
                </a:tc>
                <a:tc>
                  <a:txBody>
                    <a:bodyPr/>
                    <a:lstStyle/>
                    <a:p>
                      <a:pPr lvl="3"/>
                      <a:r>
                        <a:rPr lang="en-US" dirty="0"/>
                        <a:t>Itemized deductions for medical expenses</a:t>
                      </a:r>
                    </a:p>
                  </a:txBody>
                  <a:tcPr>
                    <a:solidFill>
                      <a:schemeClr val="accent4">
                        <a:lumMod val="60000"/>
                        <a:lumOff val="40000"/>
                      </a:schemeClr>
                    </a:solidFill>
                  </a:tcPr>
                </a:tc>
                <a:extLst>
                  <a:ext uri="{0D108BD9-81ED-4DB2-BD59-A6C34878D82A}">
                    <a16:rowId xmlns:a16="http://schemas.microsoft.com/office/drawing/2014/main" val="1508179352"/>
                  </a:ext>
                </a:extLst>
              </a:tr>
              <a:tr h="370840">
                <a:tc>
                  <a:txBody>
                    <a:bodyPr/>
                    <a:lstStyle/>
                    <a:p>
                      <a:pPr algn="ctr"/>
                      <a:r>
                        <a:rPr lang="en-US" dirty="0"/>
                        <a:t>-Deductions</a:t>
                      </a:r>
                    </a:p>
                  </a:txBody>
                  <a:tcPr>
                    <a:lnL>
                      <a:noFill/>
                    </a:lnL>
                    <a:lnR>
                      <a:noFill/>
                    </a:lnR>
                    <a:lnT>
                      <a:noFill/>
                    </a:lnT>
                    <a:lnB w="12700" cap="flat" cmpd="sng" algn="ctr">
                      <a:solidFill>
                        <a:schemeClr val="tx1"/>
                      </a:solidFill>
                      <a:prstDash val="dot"/>
                      <a:round/>
                      <a:headEnd type="none" w="med" len="med"/>
                      <a:tailEnd type="none" w="med" len="med"/>
                    </a:lnB>
                    <a:lnTlToBr w="12700" cmpd="sng">
                      <a:noFill/>
                      <a:prstDash val="solid"/>
                    </a:lnTlToBr>
                    <a:lnBlToTr w="12700" cmpd="sng">
                      <a:noFill/>
                      <a:prstDash val="solid"/>
                    </a:lnBlToTr>
                  </a:tcPr>
                </a:tc>
                <a:tc>
                  <a:txBody>
                    <a:bodyPr/>
                    <a:lstStyle/>
                    <a:p>
                      <a:pPr lvl="3"/>
                      <a:r>
                        <a:rPr lang="en-US" dirty="0"/>
                        <a:t>Itemized deductions for charitable gifts</a:t>
                      </a:r>
                    </a:p>
                  </a:txBody>
                  <a:tcPr>
                    <a:lnL>
                      <a:noFill/>
                    </a:lnL>
                    <a:solidFill>
                      <a:schemeClr val="accent4">
                        <a:lumMod val="60000"/>
                        <a:lumOff val="40000"/>
                      </a:schemeClr>
                    </a:solidFill>
                  </a:tcPr>
                </a:tc>
                <a:extLst>
                  <a:ext uri="{0D108BD9-81ED-4DB2-BD59-A6C34878D82A}">
                    <a16:rowId xmlns:a16="http://schemas.microsoft.com/office/drawing/2014/main" val="3742538765"/>
                  </a:ext>
                </a:extLst>
              </a:tr>
              <a:tr h="370840">
                <a:tc>
                  <a:txBody>
                    <a:bodyPr/>
                    <a:lstStyle/>
                    <a:p>
                      <a:pPr algn="ctr"/>
                      <a:r>
                        <a:rPr lang="en-US" dirty="0"/>
                        <a:t>Taxable Income</a:t>
                      </a:r>
                    </a:p>
                  </a:txBody>
                  <a:tcPr>
                    <a:lnT w="12700" cap="flat" cmpd="sng" algn="ctr">
                      <a:solidFill>
                        <a:schemeClr val="tx1"/>
                      </a:solidFill>
                      <a:prstDash val="dot"/>
                      <a:round/>
                      <a:headEnd type="none" w="med" len="med"/>
                      <a:tailEnd type="none" w="med" len="med"/>
                    </a:lnT>
                  </a:tcPr>
                </a:tc>
                <a:tc>
                  <a:txBody>
                    <a:bodyPr/>
                    <a:lstStyle/>
                    <a:p>
                      <a:pPr lvl="3"/>
                      <a:r>
                        <a:rPr lang="en-US" dirty="0"/>
                        <a:t>Enhanced SALT deduction limit</a:t>
                      </a:r>
                    </a:p>
                  </a:txBody>
                  <a:tcPr>
                    <a:solidFill>
                      <a:schemeClr val="accent4">
                        <a:lumMod val="60000"/>
                        <a:lumOff val="40000"/>
                      </a:schemeClr>
                    </a:solidFill>
                  </a:tcPr>
                </a:tc>
                <a:extLst>
                  <a:ext uri="{0D108BD9-81ED-4DB2-BD59-A6C34878D82A}">
                    <a16:rowId xmlns:a16="http://schemas.microsoft.com/office/drawing/2014/main" val="3334185618"/>
                  </a:ext>
                </a:extLst>
              </a:tr>
              <a:tr h="370840">
                <a:tc>
                  <a:txBody>
                    <a:bodyPr/>
                    <a:lstStyle/>
                    <a:p>
                      <a:pPr algn="ctr"/>
                      <a:r>
                        <a:rPr lang="en-US" dirty="0"/>
                        <a:t>↓</a:t>
                      </a:r>
                    </a:p>
                  </a:txBody>
                  <a:tcPr/>
                </a:tc>
                <a:tc>
                  <a:txBody>
                    <a:bodyPr/>
                    <a:lstStyle/>
                    <a:p>
                      <a:pPr lvl="3"/>
                      <a:r>
                        <a:rPr lang="en-US" dirty="0"/>
                        <a:t>Enhanced Senior deduction</a:t>
                      </a:r>
                    </a:p>
                  </a:txBody>
                  <a:tcPr>
                    <a:solidFill>
                      <a:schemeClr val="accent4">
                        <a:lumMod val="60000"/>
                        <a:lumOff val="40000"/>
                      </a:schemeClr>
                    </a:solidFill>
                  </a:tcPr>
                </a:tc>
                <a:extLst>
                  <a:ext uri="{0D108BD9-81ED-4DB2-BD59-A6C34878D82A}">
                    <a16:rowId xmlns:a16="http://schemas.microsoft.com/office/drawing/2014/main" val="442696109"/>
                  </a:ext>
                </a:extLst>
              </a:tr>
              <a:tr h="370840">
                <a:tc>
                  <a:txBody>
                    <a:bodyPr/>
                    <a:lstStyle/>
                    <a:p>
                      <a:pPr algn="ctr"/>
                      <a:r>
                        <a:rPr lang="en-US" dirty="0"/>
                        <a:t>Tax</a:t>
                      </a:r>
                    </a:p>
                  </a:txBody>
                  <a:tcPr/>
                </a:tc>
                <a:tc>
                  <a:txBody>
                    <a:bodyPr/>
                    <a:lstStyle/>
                    <a:p>
                      <a:pPr lvl="3"/>
                      <a:r>
                        <a:rPr lang="en-US" dirty="0"/>
                        <a:t>Deductibility of IRA contributions</a:t>
                      </a:r>
                    </a:p>
                  </a:txBody>
                  <a:tcPr>
                    <a:solidFill>
                      <a:schemeClr val="accent4">
                        <a:lumMod val="60000"/>
                        <a:lumOff val="40000"/>
                      </a:schemeClr>
                    </a:solidFill>
                  </a:tcPr>
                </a:tc>
                <a:extLst>
                  <a:ext uri="{0D108BD9-81ED-4DB2-BD59-A6C34878D82A}">
                    <a16:rowId xmlns:a16="http://schemas.microsoft.com/office/drawing/2014/main" val="3237845839"/>
                  </a:ext>
                </a:extLst>
              </a:tr>
              <a:tr h="370840">
                <a:tc>
                  <a:txBody>
                    <a:bodyPr/>
                    <a:lstStyle/>
                    <a:p>
                      <a:pPr algn="ctr"/>
                      <a:r>
                        <a:rPr lang="en-US" dirty="0"/>
                        <a:t>-Credits</a:t>
                      </a:r>
                    </a:p>
                  </a:txBody>
                  <a:tcPr/>
                </a:tc>
                <a:tc>
                  <a:txBody>
                    <a:bodyPr/>
                    <a:lstStyle/>
                    <a:p>
                      <a:pPr lvl="3"/>
                      <a:r>
                        <a:rPr lang="en-US" dirty="0"/>
                        <a:t>Roth IRA contributions</a:t>
                      </a:r>
                    </a:p>
                  </a:txBody>
                  <a:tcPr>
                    <a:solidFill>
                      <a:schemeClr val="accent4">
                        <a:lumMod val="60000"/>
                        <a:lumOff val="40000"/>
                      </a:schemeClr>
                    </a:solidFill>
                  </a:tcPr>
                </a:tc>
                <a:extLst>
                  <a:ext uri="{0D108BD9-81ED-4DB2-BD59-A6C34878D82A}">
                    <a16:rowId xmlns:a16="http://schemas.microsoft.com/office/drawing/2014/main" val="2082111317"/>
                  </a:ext>
                </a:extLst>
              </a:tr>
              <a:tr h="370840">
                <a:tc>
                  <a:txBody>
                    <a:bodyPr/>
                    <a:lstStyle/>
                    <a:p>
                      <a:pPr algn="ctr"/>
                      <a:r>
                        <a:rPr lang="en-US" dirty="0"/>
                        <a:t>-Payments</a:t>
                      </a:r>
                    </a:p>
                  </a:txBody>
                  <a:tcPr>
                    <a:lnB w="12700" cap="flat" cmpd="sng" algn="ctr">
                      <a:solidFill>
                        <a:schemeClr val="tx1"/>
                      </a:solidFill>
                      <a:prstDash val="dot"/>
                      <a:round/>
                      <a:headEnd type="none" w="med" len="med"/>
                      <a:tailEnd type="none" w="med" len="med"/>
                    </a:lnB>
                  </a:tcPr>
                </a:tc>
                <a:tc>
                  <a:txBody>
                    <a:bodyPr/>
                    <a:lstStyle/>
                    <a:p>
                      <a:pPr lvl="3"/>
                      <a:r>
                        <a:rPr lang="en-US" dirty="0"/>
                        <a:t>Health insurance subsidies/premiums</a:t>
                      </a:r>
                    </a:p>
                  </a:txBody>
                  <a:tcPr>
                    <a:solidFill>
                      <a:schemeClr val="accent4">
                        <a:lumMod val="60000"/>
                        <a:lumOff val="40000"/>
                      </a:schemeClr>
                    </a:solidFill>
                  </a:tcPr>
                </a:tc>
                <a:extLst>
                  <a:ext uri="{0D108BD9-81ED-4DB2-BD59-A6C34878D82A}">
                    <a16:rowId xmlns:a16="http://schemas.microsoft.com/office/drawing/2014/main" val="2984155049"/>
                  </a:ext>
                </a:extLst>
              </a:tr>
              <a:tr h="370840">
                <a:tc>
                  <a:txBody>
                    <a:bodyPr/>
                    <a:lstStyle/>
                    <a:p>
                      <a:pPr algn="ctr"/>
                      <a:r>
                        <a:rPr lang="en-US" dirty="0"/>
                        <a:t>Owe/Refund</a:t>
                      </a:r>
                    </a:p>
                  </a:txBody>
                  <a:tcPr>
                    <a:lnT w="12700" cap="flat" cmpd="sng" algn="ctr">
                      <a:solidFill>
                        <a:schemeClr val="tx1"/>
                      </a:solidFill>
                      <a:prstDash val="dot"/>
                      <a:round/>
                      <a:headEnd type="none" w="med" len="med"/>
                      <a:tailEnd type="none" w="med" len="med"/>
                    </a:lnT>
                  </a:tcPr>
                </a:tc>
                <a:tc>
                  <a:txBody>
                    <a:bodyPr/>
                    <a:lstStyle/>
                    <a:p>
                      <a:pPr lvl="3"/>
                      <a:r>
                        <a:rPr lang="en-US" dirty="0"/>
                        <a:t>Loans/Mortgages</a:t>
                      </a:r>
                    </a:p>
                  </a:txBody>
                  <a:tcPr>
                    <a:solidFill>
                      <a:schemeClr val="accent4">
                        <a:lumMod val="60000"/>
                        <a:lumOff val="40000"/>
                      </a:schemeClr>
                    </a:solidFill>
                  </a:tcPr>
                </a:tc>
                <a:extLst>
                  <a:ext uri="{0D108BD9-81ED-4DB2-BD59-A6C34878D82A}">
                    <a16:rowId xmlns:a16="http://schemas.microsoft.com/office/drawing/2014/main" val="724016155"/>
                  </a:ext>
                </a:extLst>
              </a:tr>
            </a:tbl>
          </a:graphicData>
        </a:graphic>
      </p:graphicFrame>
    </p:spTree>
    <p:extLst>
      <p:ext uri="{BB962C8B-B14F-4D97-AF65-F5344CB8AC3E}">
        <p14:creationId xmlns:p14="http://schemas.microsoft.com/office/powerpoint/2010/main" val="1884433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0E257-7264-B6A1-1324-E9748D1081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08F328-2CED-7522-624B-C127F2938371}"/>
              </a:ext>
            </a:extLst>
          </p:cNvPr>
          <p:cNvSpPr>
            <a:spLocks noGrp="1"/>
          </p:cNvSpPr>
          <p:nvPr>
            <p:ph type="title"/>
          </p:nvPr>
        </p:nvSpPr>
        <p:spPr/>
        <p:txBody>
          <a:bodyPr/>
          <a:lstStyle/>
          <a:p>
            <a:r>
              <a:rPr lang="en-US" dirty="0"/>
              <a:t>Tax Computation Walkthrough</a:t>
            </a:r>
          </a:p>
        </p:txBody>
      </p:sp>
      <p:graphicFrame>
        <p:nvGraphicFramePr>
          <p:cNvPr id="4" name="Content Placeholder 3">
            <a:extLst>
              <a:ext uri="{FF2B5EF4-FFF2-40B4-BE49-F238E27FC236}">
                <a16:creationId xmlns:a16="http://schemas.microsoft.com/office/drawing/2014/main" id="{B05F4C4A-4FFE-F083-42BE-A4C807CCB6EC}"/>
              </a:ext>
            </a:extLst>
          </p:cNvPr>
          <p:cNvGraphicFramePr>
            <a:graphicFrameLocks noGrp="1"/>
          </p:cNvGraphicFramePr>
          <p:nvPr>
            <p:ph idx="1"/>
            <p:extLst>
              <p:ext uri="{D42A27DB-BD31-4B8C-83A1-F6EECF244321}">
                <p14:modId xmlns:p14="http://schemas.microsoft.com/office/powerpoint/2010/main" val="2944499218"/>
              </p:ext>
            </p:extLst>
          </p:nvPr>
        </p:nvGraphicFramePr>
        <p:xfrm>
          <a:off x="838200" y="1825625"/>
          <a:ext cx="10515600" cy="3708400"/>
        </p:xfrm>
        <a:graphic>
          <a:graphicData uri="http://schemas.openxmlformats.org/drawingml/2006/table">
            <a:tbl>
              <a:tblPr firstRow="1" bandRow="1">
                <a:tableStyleId>{2D5ABB26-0587-4C30-8999-92F81FD0307C}</a:tableStyleId>
              </a:tblPr>
              <a:tblGrid>
                <a:gridCol w="3376448">
                  <a:extLst>
                    <a:ext uri="{9D8B030D-6E8A-4147-A177-3AD203B41FA5}">
                      <a16:colId xmlns:a16="http://schemas.microsoft.com/office/drawing/2014/main" val="1388246214"/>
                    </a:ext>
                  </a:extLst>
                </a:gridCol>
                <a:gridCol w="7139152">
                  <a:extLst>
                    <a:ext uri="{9D8B030D-6E8A-4147-A177-3AD203B41FA5}">
                      <a16:colId xmlns:a16="http://schemas.microsoft.com/office/drawing/2014/main" val="2735841501"/>
                    </a:ext>
                  </a:extLst>
                </a:gridCol>
              </a:tblGrid>
              <a:tr h="370840">
                <a:tc>
                  <a:txBody>
                    <a:bodyPr/>
                    <a:lstStyle/>
                    <a:p>
                      <a:pPr algn="ctr"/>
                      <a:r>
                        <a:rPr lang="en-US" dirty="0"/>
                        <a:t>Income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Standard deduction ⩼ Itemized deductions</a:t>
                      </a:r>
                    </a:p>
                  </a:txBody>
                  <a:tcPr>
                    <a:solidFill>
                      <a:schemeClr val="accent4">
                        <a:lumMod val="20000"/>
                        <a:lumOff val="80000"/>
                      </a:schemeClr>
                    </a:solidFill>
                  </a:tcPr>
                </a:tc>
                <a:extLst>
                  <a:ext uri="{0D108BD9-81ED-4DB2-BD59-A6C34878D82A}">
                    <a16:rowId xmlns:a16="http://schemas.microsoft.com/office/drawing/2014/main" val="3680723571"/>
                  </a:ext>
                </a:extLst>
              </a:tr>
              <a:tr h="370840">
                <a:tc>
                  <a:txBody>
                    <a:bodyPr/>
                    <a:lstStyle/>
                    <a:p>
                      <a:pPr algn="ctr"/>
                      <a:r>
                        <a:rPr lang="en-US" dirty="0"/>
                        <a:t>-Adjustments</a:t>
                      </a:r>
                    </a:p>
                  </a:txBody>
                  <a:tcPr>
                    <a:lnB w="12700" cap="flat" cmpd="sng" algn="ctr">
                      <a:solidFill>
                        <a:schemeClr val="tx1"/>
                      </a:solidFill>
                      <a:prstDash val="solid"/>
                      <a:round/>
                      <a:headEnd type="none" w="med" len="med"/>
                      <a:tailEnd type="none" w="med" len="med"/>
                    </a:lnB>
                  </a:tcPr>
                </a:tc>
                <a:tc>
                  <a:txBody>
                    <a:bodyPr/>
                    <a:lstStyle/>
                    <a:p>
                      <a:pPr lvl="4"/>
                      <a:r>
                        <a:rPr lang="en-US" dirty="0"/>
                        <a:t>Medical and dental expenses above 7.5% of AGI</a:t>
                      </a:r>
                    </a:p>
                  </a:txBody>
                  <a:tcPr>
                    <a:solidFill>
                      <a:schemeClr val="accent4">
                        <a:lumMod val="20000"/>
                        <a:lumOff val="80000"/>
                      </a:schemeClr>
                    </a:solidFill>
                  </a:tcPr>
                </a:tc>
                <a:extLst>
                  <a:ext uri="{0D108BD9-81ED-4DB2-BD59-A6C34878D82A}">
                    <a16:rowId xmlns:a16="http://schemas.microsoft.com/office/drawing/2014/main" val="926545255"/>
                  </a:ext>
                </a:extLst>
              </a:tr>
              <a:tr h="370840">
                <a:tc>
                  <a:txBody>
                    <a:bodyPr/>
                    <a:lstStyle/>
                    <a:p>
                      <a:pPr algn="ctr"/>
                      <a:r>
                        <a:rPr lang="en-US" dirty="0"/>
                        <a:t>Adjusted Gross Income (AGI)</a:t>
                      </a:r>
                    </a:p>
                  </a:txBody>
                  <a:tcPr>
                    <a:lnT w="12700" cap="flat" cmpd="sng" algn="ctr">
                      <a:solidFill>
                        <a:schemeClr val="tx1"/>
                      </a:solidFill>
                      <a:prstDash val="solid"/>
                      <a:round/>
                      <a:headEnd type="none" w="med" len="med"/>
                      <a:tailEnd type="none" w="med" len="med"/>
                    </a:lnT>
                    <a:lnB>
                      <a:noFill/>
                    </a:lnB>
                  </a:tcPr>
                </a:tc>
                <a:tc>
                  <a:txBody>
                    <a:bodyPr/>
                    <a:lstStyle/>
                    <a:p>
                      <a:pPr lvl="4"/>
                      <a:r>
                        <a:rPr lang="en-US" dirty="0"/>
                        <a:t>State and local taxes (subject to phase out)</a:t>
                      </a:r>
                    </a:p>
                  </a:txBody>
                  <a:tcPr>
                    <a:solidFill>
                      <a:schemeClr val="accent4">
                        <a:lumMod val="20000"/>
                        <a:lumOff val="80000"/>
                      </a:schemeClr>
                    </a:solidFill>
                  </a:tcPr>
                </a:tc>
                <a:extLst>
                  <a:ext uri="{0D108BD9-81ED-4DB2-BD59-A6C34878D82A}">
                    <a16:rowId xmlns:a16="http://schemas.microsoft.com/office/drawing/2014/main" val="1508179352"/>
                  </a:ext>
                </a:extLst>
              </a:tr>
              <a:tr h="370840">
                <a:tc>
                  <a:txBody>
                    <a:bodyPr/>
                    <a:lstStyle/>
                    <a:p>
                      <a:pPr algn="ctr"/>
                      <a:r>
                        <a:rPr lang="en-US" dirty="0"/>
                        <a:t>-Deductions</a:t>
                      </a:r>
                    </a:p>
                  </a:txBody>
                  <a:tcPr>
                    <a:lnL>
                      <a:noFill/>
                    </a:lnL>
                    <a:lnR>
                      <a:noFill/>
                    </a:lnR>
                    <a:lnT>
                      <a:noFill/>
                    </a:lnT>
                    <a:lnB w="12700" cap="flat" cmpd="sng" algn="ctr">
                      <a:solidFill>
                        <a:schemeClr val="tx1"/>
                      </a:solidFill>
                      <a:prstDash val="dot"/>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lvl="4"/>
                      <a:r>
                        <a:rPr lang="en-US" dirty="0"/>
                        <a:t>Mortgage interest</a:t>
                      </a:r>
                    </a:p>
                  </a:txBody>
                  <a:tcPr>
                    <a:lnL>
                      <a:noFill/>
                    </a:lnL>
                    <a:solidFill>
                      <a:schemeClr val="accent4">
                        <a:lumMod val="20000"/>
                        <a:lumOff val="80000"/>
                      </a:schemeClr>
                    </a:solidFill>
                  </a:tcPr>
                </a:tc>
                <a:extLst>
                  <a:ext uri="{0D108BD9-81ED-4DB2-BD59-A6C34878D82A}">
                    <a16:rowId xmlns:a16="http://schemas.microsoft.com/office/drawing/2014/main" val="3742538765"/>
                  </a:ext>
                </a:extLst>
              </a:tr>
              <a:tr h="370840">
                <a:tc>
                  <a:txBody>
                    <a:bodyPr/>
                    <a:lstStyle/>
                    <a:p>
                      <a:pPr algn="ctr"/>
                      <a:r>
                        <a:rPr lang="en-US" dirty="0"/>
                        <a:t>Taxable Income</a:t>
                      </a:r>
                    </a:p>
                  </a:txBody>
                  <a:tcPr>
                    <a:lnT w="12700" cap="flat" cmpd="sng" algn="ctr">
                      <a:solidFill>
                        <a:schemeClr val="tx1"/>
                      </a:solidFill>
                      <a:prstDash val="dot"/>
                      <a:round/>
                      <a:headEnd type="none" w="med" len="med"/>
                      <a:tailEnd type="none" w="med" len="med"/>
                    </a:lnT>
                  </a:tcPr>
                </a:tc>
                <a:tc>
                  <a:txBody>
                    <a:bodyPr/>
                    <a:lstStyle/>
                    <a:p>
                      <a:pPr lvl="4"/>
                      <a:r>
                        <a:rPr lang="en-US" dirty="0"/>
                        <a:t>Charitable contributions above 0.5% of AGI [2026]</a:t>
                      </a:r>
                    </a:p>
                  </a:txBody>
                  <a:tcPr>
                    <a:solidFill>
                      <a:schemeClr val="accent4">
                        <a:lumMod val="20000"/>
                        <a:lumOff val="80000"/>
                      </a:schemeClr>
                    </a:solidFill>
                  </a:tcPr>
                </a:tc>
                <a:extLst>
                  <a:ext uri="{0D108BD9-81ED-4DB2-BD59-A6C34878D82A}">
                    <a16:rowId xmlns:a16="http://schemas.microsoft.com/office/drawing/2014/main" val="3334185618"/>
                  </a:ext>
                </a:extLst>
              </a:tr>
              <a:tr h="370840">
                <a:tc>
                  <a:txBody>
                    <a:bodyPr/>
                    <a:lstStyle/>
                    <a:p>
                      <a:pPr algn="ctr"/>
                      <a:r>
                        <a:rPr lang="en-US" dirty="0"/>
                        <a:t>↓</a:t>
                      </a:r>
                    </a:p>
                  </a:txBody>
                  <a:tcPr/>
                </a:tc>
                <a:tc>
                  <a:txBody>
                    <a:bodyPr/>
                    <a:lstStyle/>
                    <a:p>
                      <a:pPr marL="1828800" marR="0" lvl="4" indent="0" algn="l" defTabSz="914400" rtl="0" eaLnBrk="1" fontAlgn="auto" latinLnBrk="0" hangingPunct="1">
                        <a:lnSpc>
                          <a:spcPct val="100000"/>
                        </a:lnSpc>
                        <a:spcBef>
                          <a:spcPts val="0"/>
                        </a:spcBef>
                        <a:spcAft>
                          <a:spcPts val="0"/>
                        </a:spcAft>
                        <a:buClrTx/>
                        <a:buSzTx/>
                        <a:buFontTx/>
                        <a:buNone/>
                        <a:tabLst/>
                        <a:defRPr/>
                      </a:pPr>
                      <a:r>
                        <a:rPr lang="en-US" dirty="0"/>
                        <a:t>Etc.</a:t>
                      </a:r>
                    </a:p>
                  </a:txBody>
                  <a:tcPr>
                    <a:solidFill>
                      <a:schemeClr val="accent4">
                        <a:lumMod val="20000"/>
                        <a:lumOff val="80000"/>
                      </a:schemeClr>
                    </a:solidFill>
                  </a:tcPr>
                </a:tc>
                <a:extLst>
                  <a:ext uri="{0D108BD9-81ED-4DB2-BD59-A6C34878D82A}">
                    <a16:rowId xmlns:a16="http://schemas.microsoft.com/office/drawing/2014/main" val="442696109"/>
                  </a:ext>
                </a:extLst>
              </a:tr>
              <a:tr h="370840">
                <a:tc>
                  <a:txBody>
                    <a:bodyPr/>
                    <a:lstStyle/>
                    <a:p>
                      <a:pPr algn="ctr"/>
                      <a:r>
                        <a:rPr lang="en-US" dirty="0"/>
                        <a:t>Tax</a:t>
                      </a:r>
                    </a:p>
                  </a:txBody>
                  <a:tcPr/>
                </a:tc>
                <a:tc>
                  <a:txBody>
                    <a:bodyPr/>
                    <a:lstStyle/>
                    <a:p>
                      <a:pPr lvl="0" algn="ctr"/>
                      <a:r>
                        <a:rPr lang="en-US" dirty="0"/>
                        <a:t>+</a:t>
                      </a:r>
                    </a:p>
                  </a:txBody>
                  <a:tcPr>
                    <a:solidFill>
                      <a:schemeClr val="accent4">
                        <a:lumMod val="20000"/>
                        <a:lumOff val="80000"/>
                      </a:schemeClr>
                    </a:solidFill>
                  </a:tcPr>
                </a:tc>
                <a:extLst>
                  <a:ext uri="{0D108BD9-81ED-4DB2-BD59-A6C34878D82A}">
                    <a16:rowId xmlns:a16="http://schemas.microsoft.com/office/drawing/2014/main" val="3237845839"/>
                  </a:ext>
                </a:extLst>
              </a:tr>
              <a:tr h="370840">
                <a:tc>
                  <a:txBody>
                    <a:bodyPr/>
                    <a:lstStyle/>
                    <a:p>
                      <a:pPr algn="ctr"/>
                      <a:r>
                        <a:rPr lang="en-US" dirty="0"/>
                        <a:t>-Credits</a:t>
                      </a:r>
                    </a:p>
                  </a:txBody>
                  <a:tcPr/>
                </a:tc>
                <a:tc>
                  <a:txBody>
                    <a:bodyPr/>
                    <a:lstStyle/>
                    <a:p>
                      <a:pPr lvl="0" algn="ctr"/>
                      <a:r>
                        <a:rPr lang="en-US" dirty="0"/>
                        <a:t>Additional deductions (tips, overtime, car loan interest)</a:t>
                      </a:r>
                    </a:p>
                  </a:txBody>
                  <a:tcPr>
                    <a:solidFill>
                      <a:schemeClr val="accent4">
                        <a:lumMod val="20000"/>
                        <a:lumOff val="80000"/>
                      </a:schemeClr>
                    </a:solidFill>
                  </a:tcPr>
                </a:tc>
                <a:extLst>
                  <a:ext uri="{0D108BD9-81ED-4DB2-BD59-A6C34878D82A}">
                    <a16:rowId xmlns:a16="http://schemas.microsoft.com/office/drawing/2014/main" val="2082111317"/>
                  </a:ext>
                </a:extLst>
              </a:tr>
              <a:tr h="370840">
                <a:tc>
                  <a:txBody>
                    <a:bodyPr/>
                    <a:lstStyle/>
                    <a:p>
                      <a:pPr algn="ctr"/>
                      <a:r>
                        <a:rPr lang="en-US" dirty="0"/>
                        <a:t>-Payments</a:t>
                      </a:r>
                    </a:p>
                  </a:txBody>
                  <a:tcPr>
                    <a:lnB w="12700" cap="flat" cmpd="sng" algn="ctr">
                      <a:solidFill>
                        <a:schemeClr val="tx1"/>
                      </a:solidFill>
                      <a:prstDash val="dot"/>
                      <a:round/>
                      <a:headEnd type="none" w="med" len="med"/>
                      <a:tailEnd type="none" w="med" len="med"/>
                    </a:lnB>
                  </a:tcPr>
                </a:tc>
                <a:tc>
                  <a:txBody>
                    <a:bodyPr/>
                    <a:lstStyle/>
                    <a:p>
                      <a:pPr lvl="0" algn="ctr"/>
                      <a:r>
                        <a:rPr lang="en-US" dirty="0"/>
                        <a:t>+</a:t>
                      </a:r>
                    </a:p>
                  </a:txBody>
                  <a:tcPr>
                    <a:solidFill>
                      <a:schemeClr val="accent4">
                        <a:lumMod val="20000"/>
                        <a:lumOff val="80000"/>
                      </a:schemeClr>
                    </a:solidFill>
                  </a:tcPr>
                </a:tc>
                <a:extLst>
                  <a:ext uri="{0D108BD9-81ED-4DB2-BD59-A6C34878D82A}">
                    <a16:rowId xmlns:a16="http://schemas.microsoft.com/office/drawing/2014/main" val="2984155049"/>
                  </a:ext>
                </a:extLst>
              </a:tr>
              <a:tr h="370840">
                <a:tc>
                  <a:txBody>
                    <a:bodyPr/>
                    <a:lstStyle/>
                    <a:p>
                      <a:pPr algn="ctr"/>
                      <a:r>
                        <a:rPr lang="en-US" dirty="0"/>
                        <a:t>Owe/Refund</a:t>
                      </a:r>
                    </a:p>
                  </a:txBody>
                  <a:tcPr>
                    <a:lnT w="12700" cap="flat" cmpd="sng" algn="ctr">
                      <a:solidFill>
                        <a:schemeClr val="tx1"/>
                      </a:solidFill>
                      <a:prstDash val="dot"/>
                      <a:round/>
                      <a:headEnd type="none" w="med" len="med"/>
                      <a:tailEnd type="none" w="med" len="med"/>
                    </a:lnT>
                  </a:tcPr>
                </a:tc>
                <a:tc>
                  <a:txBody>
                    <a:bodyPr/>
                    <a:lstStyle/>
                    <a:p>
                      <a:pPr lvl="0" algn="ctr"/>
                      <a:r>
                        <a:rPr lang="en-US" dirty="0"/>
                        <a:t>Senior deduction  and Enhanced senior deduction</a:t>
                      </a:r>
                    </a:p>
                  </a:txBody>
                  <a:tcPr>
                    <a:solidFill>
                      <a:schemeClr val="accent4">
                        <a:lumMod val="20000"/>
                        <a:lumOff val="80000"/>
                      </a:schemeClr>
                    </a:solidFill>
                  </a:tcPr>
                </a:tc>
                <a:extLst>
                  <a:ext uri="{0D108BD9-81ED-4DB2-BD59-A6C34878D82A}">
                    <a16:rowId xmlns:a16="http://schemas.microsoft.com/office/drawing/2014/main" val="724016155"/>
                  </a:ext>
                </a:extLst>
              </a:tr>
            </a:tbl>
          </a:graphicData>
        </a:graphic>
      </p:graphicFrame>
    </p:spTree>
    <p:extLst>
      <p:ext uri="{BB962C8B-B14F-4D97-AF65-F5344CB8AC3E}">
        <p14:creationId xmlns:p14="http://schemas.microsoft.com/office/powerpoint/2010/main" val="3900256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10518-7CFD-EF9D-E4F1-CC8316D00B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ABB666-1AB5-3DD6-2823-554FC71387F1}"/>
              </a:ext>
            </a:extLst>
          </p:cNvPr>
          <p:cNvSpPr>
            <a:spLocks noGrp="1"/>
          </p:cNvSpPr>
          <p:nvPr>
            <p:ph type="title"/>
          </p:nvPr>
        </p:nvSpPr>
        <p:spPr/>
        <p:txBody>
          <a:bodyPr/>
          <a:lstStyle/>
          <a:p>
            <a:r>
              <a:rPr lang="en-US" dirty="0"/>
              <a:t>Tax Computation Walkthrough</a:t>
            </a:r>
          </a:p>
        </p:txBody>
      </p:sp>
      <p:graphicFrame>
        <p:nvGraphicFramePr>
          <p:cNvPr id="4" name="Content Placeholder 3">
            <a:extLst>
              <a:ext uri="{FF2B5EF4-FFF2-40B4-BE49-F238E27FC236}">
                <a16:creationId xmlns:a16="http://schemas.microsoft.com/office/drawing/2014/main" id="{EEA095DE-5204-19D4-3459-802433B85C09}"/>
              </a:ext>
            </a:extLst>
          </p:cNvPr>
          <p:cNvGraphicFramePr>
            <a:graphicFrameLocks noGrp="1"/>
          </p:cNvGraphicFramePr>
          <p:nvPr>
            <p:ph idx="1"/>
          </p:nvPr>
        </p:nvGraphicFramePr>
        <p:xfrm>
          <a:off x="838200" y="1825625"/>
          <a:ext cx="10515600" cy="3708400"/>
        </p:xfrm>
        <a:graphic>
          <a:graphicData uri="http://schemas.openxmlformats.org/drawingml/2006/table">
            <a:tbl>
              <a:tblPr firstRow="1" bandRow="1">
                <a:tableStyleId>{2D5ABB26-0587-4C30-8999-92F81FD0307C}</a:tableStyleId>
              </a:tblPr>
              <a:tblGrid>
                <a:gridCol w="3376448">
                  <a:extLst>
                    <a:ext uri="{9D8B030D-6E8A-4147-A177-3AD203B41FA5}">
                      <a16:colId xmlns:a16="http://schemas.microsoft.com/office/drawing/2014/main" val="1388246214"/>
                    </a:ext>
                  </a:extLst>
                </a:gridCol>
                <a:gridCol w="7139152">
                  <a:extLst>
                    <a:ext uri="{9D8B030D-6E8A-4147-A177-3AD203B41FA5}">
                      <a16:colId xmlns:a16="http://schemas.microsoft.com/office/drawing/2014/main" val="2735841501"/>
                    </a:ext>
                  </a:extLst>
                </a:gridCol>
              </a:tblGrid>
              <a:tr h="370840">
                <a:tc>
                  <a:txBody>
                    <a:bodyPr/>
                    <a:lstStyle/>
                    <a:p>
                      <a:pPr algn="ctr"/>
                      <a:r>
                        <a:rPr lang="en-US" dirty="0"/>
                        <a:t>Income</a:t>
                      </a:r>
                    </a:p>
                  </a:txBody>
                  <a:tcPr/>
                </a:tc>
                <a:tc>
                  <a:txBody>
                    <a:bodyPr/>
                    <a:lstStyle/>
                    <a:p>
                      <a:pPr lvl="2"/>
                      <a:r>
                        <a:rPr lang="en-US" dirty="0"/>
                        <a:t>Taxable income is the input to calculate your tax</a:t>
                      </a:r>
                    </a:p>
                  </a:txBody>
                  <a:tcPr>
                    <a:solidFill>
                      <a:schemeClr val="accent3">
                        <a:lumMod val="60000"/>
                        <a:lumOff val="40000"/>
                      </a:schemeClr>
                    </a:solidFill>
                  </a:tcPr>
                </a:tc>
                <a:extLst>
                  <a:ext uri="{0D108BD9-81ED-4DB2-BD59-A6C34878D82A}">
                    <a16:rowId xmlns:a16="http://schemas.microsoft.com/office/drawing/2014/main" val="3680723571"/>
                  </a:ext>
                </a:extLst>
              </a:tr>
              <a:tr h="370840">
                <a:tc>
                  <a:txBody>
                    <a:bodyPr/>
                    <a:lstStyle/>
                    <a:p>
                      <a:pPr algn="ctr"/>
                      <a:r>
                        <a:rPr lang="en-US" dirty="0"/>
                        <a:t>-Adjustments</a:t>
                      </a:r>
                    </a:p>
                  </a:txBody>
                  <a:tcPr>
                    <a:lnB w="12700" cap="flat" cmpd="sng" algn="ctr">
                      <a:solidFill>
                        <a:schemeClr val="tx1"/>
                      </a:solidFill>
                      <a:prstDash val="solid"/>
                      <a:round/>
                      <a:headEnd type="none" w="med" len="med"/>
                      <a:tailEnd type="none" w="med" len="med"/>
                    </a:lnB>
                  </a:tcPr>
                </a:tc>
                <a:tc>
                  <a:txBody>
                    <a:bodyPr/>
                    <a:lstStyle/>
                    <a:p>
                      <a:pPr lvl="2"/>
                      <a:r>
                        <a:rPr lang="en-US" dirty="0"/>
                        <a:t>Capital gain income stacks on top of ordinary income</a:t>
                      </a:r>
                    </a:p>
                  </a:txBody>
                  <a:tcPr>
                    <a:solidFill>
                      <a:schemeClr val="accent3">
                        <a:lumMod val="60000"/>
                        <a:lumOff val="40000"/>
                      </a:schemeClr>
                    </a:solidFill>
                  </a:tcPr>
                </a:tc>
                <a:extLst>
                  <a:ext uri="{0D108BD9-81ED-4DB2-BD59-A6C34878D82A}">
                    <a16:rowId xmlns:a16="http://schemas.microsoft.com/office/drawing/2014/main" val="926545255"/>
                  </a:ext>
                </a:extLst>
              </a:tr>
              <a:tr h="370840">
                <a:tc>
                  <a:txBody>
                    <a:bodyPr/>
                    <a:lstStyle/>
                    <a:p>
                      <a:pPr algn="ctr"/>
                      <a:r>
                        <a:rPr lang="en-US" dirty="0"/>
                        <a:t>Adjusted Gross Income (AGI)</a:t>
                      </a:r>
                    </a:p>
                  </a:txBody>
                  <a:tcPr>
                    <a:lnT w="12700" cap="flat" cmpd="sng" algn="ctr">
                      <a:solidFill>
                        <a:schemeClr val="tx1"/>
                      </a:solidFill>
                      <a:prstDash val="solid"/>
                      <a:round/>
                      <a:headEnd type="none" w="med" len="med"/>
                      <a:tailEnd type="none" w="med" len="med"/>
                    </a:lnT>
                    <a:lnB>
                      <a:noFill/>
                    </a:lnB>
                  </a:tcPr>
                </a:tc>
                <a:tc>
                  <a:txBody>
                    <a:bodyPr/>
                    <a:lstStyle/>
                    <a:p>
                      <a:pPr lvl="2"/>
                      <a:r>
                        <a:rPr lang="en-US" dirty="0"/>
                        <a:t>Capital gain income uses a lower set of tax brackets</a:t>
                      </a:r>
                    </a:p>
                  </a:txBody>
                  <a:tcPr>
                    <a:solidFill>
                      <a:schemeClr val="accent3">
                        <a:lumMod val="60000"/>
                        <a:lumOff val="40000"/>
                      </a:schemeClr>
                    </a:solidFill>
                  </a:tcPr>
                </a:tc>
                <a:extLst>
                  <a:ext uri="{0D108BD9-81ED-4DB2-BD59-A6C34878D82A}">
                    <a16:rowId xmlns:a16="http://schemas.microsoft.com/office/drawing/2014/main" val="1508179352"/>
                  </a:ext>
                </a:extLst>
              </a:tr>
              <a:tr h="370840">
                <a:tc>
                  <a:txBody>
                    <a:bodyPr/>
                    <a:lstStyle/>
                    <a:p>
                      <a:pPr algn="ctr"/>
                      <a:r>
                        <a:rPr lang="en-US" dirty="0"/>
                        <a:t>-Deductions</a:t>
                      </a:r>
                    </a:p>
                  </a:txBody>
                  <a:tcPr>
                    <a:lnL>
                      <a:noFill/>
                    </a:lnL>
                    <a:lnR>
                      <a:noFill/>
                    </a:lnR>
                    <a:lnT>
                      <a:noFill/>
                    </a:lnT>
                    <a:lnB w="12700" cap="flat" cmpd="sng" algn="ctr">
                      <a:solidFill>
                        <a:schemeClr val="tx1"/>
                      </a:solidFill>
                      <a:prstDash val="dot"/>
                      <a:round/>
                      <a:headEnd type="none" w="med" len="med"/>
                      <a:tailEnd type="none" w="med" len="med"/>
                    </a:lnB>
                    <a:lnTlToBr w="12700" cmpd="sng">
                      <a:noFill/>
                      <a:prstDash val="solid"/>
                    </a:lnTlToBr>
                    <a:lnBlToTr w="12700" cmpd="sng">
                      <a:noFill/>
                      <a:prstDash val="solid"/>
                    </a:lnBlToTr>
                  </a:tcPr>
                </a:tc>
                <a:tc>
                  <a:txBody>
                    <a:bodyPr/>
                    <a:lstStyle/>
                    <a:p>
                      <a:pPr lvl="2"/>
                      <a:r>
                        <a:rPr lang="en-US" dirty="0"/>
                        <a:t>Adjustments and deductions subtract ordinary income first</a:t>
                      </a:r>
                    </a:p>
                  </a:txBody>
                  <a:tcPr>
                    <a:lnL>
                      <a:noFill/>
                    </a:lnL>
                    <a:solidFill>
                      <a:schemeClr val="accent3">
                        <a:lumMod val="60000"/>
                        <a:lumOff val="40000"/>
                      </a:schemeClr>
                    </a:solidFill>
                  </a:tcPr>
                </a:tc>
                <a:extLst>
                  <a:ext uri="{0D108BD9-81ED-4DB2-BD59-A6C34878D82A}">
                    <a16:rowId xmlns:a16="http://schemas.microsoft.com/office/drawing/2014/main" val="3742538765"/>
                  </a:ext>
                </a:extLst>
              </a:tr>
              <a:tr h="370840">
                <a:tc>
                  <a:txBody>
                    <a:bodyPr/>
                    <a:lstStyle/>
                    <a:p>
                      <a:pPr algn="ctr"/>
                      <a:r>
                        <a:rPr lang="en-US" dirty="0"/>
                        <a:t>Taxable Income</a:t>
                      </a:r>
                    </a:p>
                  </a:txBody>
                  <a:tcPr>
                    <a:lnT w="12700" cap="flat" cmpd="sng" algn="ctr">
                      <a:solidFill>
                        <a:schemeClr val="tx1"/>
                      </a:solidFill>
                      <a:prstDash val="dot"/>
                      <a:round/>
                      <a:headEnd type="none" w="med" len="med"/>
                      <a:tailEnd type="none" w="med" len="med"/>
                    </a:lnT>
                    <a:solidFill>
                      <a:schemeClr val="accent3">
                        <a:lumMod val="60000"/>
                        <a:lumOff val="40000"/>
                      </a:schemeClr>
                    </a:solidFill>
                  </a:tcPr>
                </a:tc>
                <a:tc>
                  <a:txBody>
                    <a:bodyPr/>
                    <a:lstStyle/>
                    <a:p>
                      <a:endParaRPr lang="en-US" dirty="0"/>
                    </a:p>
                  </a:txBody>
                  <a:tcPr>
                    <a:solidFill>
                      <a:schemeClr val="accent3">
                        <a:lumMod val="60000"/>
                        <a:lumOff val="40000"/>
                      </a:schemeClr>
                    </a:solidFill>
                  </a:tcPr>
                </a:tc>
                <a:extLst>
                  <a:ext uri="{0D108BD9-81ED-4DB2-BD59-A6C34878D82A}">
                    <a16:rowId xmlns:a16="http://schemas.microsoft.com/office/drawing/2014/main" val="3334185618"/>
                  </a:ext>
                </a:extLst>
              </a:tr>
              <a:tr h="370840">
                <a:tc>
                  <a:txBody>
                    <a:bodyPr/>
                    <a:lstStyle/>
                    <a:p>
                      <a:pPr algn="ctr"/>
                      <a:r>
                        <a:rPr lang="en-US" dirty="0"/>
                        <a:t>↓</a:t>
                      </a:r>
                    </a:p>
                  </a:txBody>
                  <a:tcPr>
                    <a:solidFill>
                      <a:schemeClr val="accent3">
                        <a:lumMod val="60000"/>
                        <a:lumOff val="40000"/>
                      </a:schemeClr>
                    </a:solidFill>
                  </a:tcPr>
                </a:tc>
                <a:tc>
                  <a:txBody>
                    <a:bodyPr/>
                    <a:lstStyle/>
                    <a:p>
                      <a:endParaRPr lang="en-US" dirty="0"/>
                    </a:p>
                  </a:txBody>
                  <a:tcPr>
                    <a:solidFill>
                      <a:schemeClr val="accent3">
                        <a:lumMod val="60000"/>
                        <a:lumOff val="40000"/>
                      </a:schemeClr>
                    </a:solidFill>
                  </a:tcPr>
                </a:tc>
                <a:extLst>
                  <a:ext uri="{0D108BD9-81ED-4DB2-BD59-A6C34878D82A}">
                    <a16:rowId xmlns:a16="http://schemas.microsoft.com/office/drawing/2014/main" val="442696109"/>
                  </a:ext>
                </a:extLst>
              </a:tr>
              <a:tr h="370840">
                <a:tc>
                  <a:txBody>
                    <a:bodyPr/>
                    <a:lstStyle/>
                    <a:p>
                      <a:pPr algn="ctr"/>
                      <a:r>
                        <a:rPr lang="en-US" dirty="0"/>
                        <a:t>Tax</a:t>
                      </a:r>
                    </a:p>
                  </a:txBody>
                  <a:tcPr>
                    <a:solidFill>
                      <a:schemeClr val="accent3">
                        <a:lumMod val="60000"/>
                        <a:lumOff val="40000"/>
                      </a:schemeClr>
                    </a:solidFill>
                  </a:tcPr>
                </a:tc>
                <a:tc>
                  <a:txBody>
                    <a:bodyPr/>
                    <a:lstStyle/>
                    <a:p>
                      <a:endParaRPr lang="en-US" dirty="0"/>
                    </a:p>
                  </a:txBody>
                  <a:tcPr>
                    <a:solidFill>
                      <a:schemeClr val="accent3">
                        <a:lumMod val="60000"/>
                        <a:lumOff val="40000"/>
                      </a:schemeClr>
                    </a:solidFill>
                  </a:tcPr>
                </a:tc>
                <a:extLst>
                  <a:ext uri="{0D108BD9-81ED-4DB2-BD59-A6C34878D82A}">
                    <a16:rowId xmlns:a16="http://schemas.microsoft.com/office/drawing/2014/main" val="3237845839"/>
                  </a:ext>
                </a:extLst>
              </a:tr>
              <a:tr h="370840">
                <a:tc>
                  <a:txBody>
                    <a:bodyPr/>
                    <a:lstStyle/>
                    <a:p>
                      <a:pPr algn="ctr"/>
                      <a:r>
                        <a:rPr lang="en-US" dirty="0"/>
                        <a:t>-Credits</a:t>
                      </a:r>
                    </a:p>
                  </a:txBody>
                  <a:tcPr/>
                </a:tc>
                <a:tc>
                  <a:txBody>
                    <a:bodyPr/>
                    <a:lstStyle/>
                    <a:p>
                      <a:endParaRPr lang="en-US" dirty="0"/>
                    </a:p>
                  </a:txBody>
                  <a:tcPr>
                    <a:solidFill>
                      <a:schemeClr val="accent3">
                        <a:lumMod val="60000"/>
                        <a:lumOff val="40000"/>
                      </a:schemeClr>
                    </a:solidFill>
                  </a:tcPr>
                </a:tc>
                <a:extLst>
                  <a:ext uri="{0D108BD9-81ED-4DB2-BD59-A6C34878D82A}">
                    <a16:rowId xmlns:a16="http://schemas.microsoft.com/office/drawing/2014/main" val="2082111317"/>
                  </a:ext>
                </a:extLst>
              </a:tr>
              <a:tr h="370840">
                <a:tc>
                  <a:txBody>
                    <a:bodyPr/>
                    <a:lstStyle/>
                    <a:p>
                      <a:pPr algn="ctr"/>
                      <a:r>
                        <a:rPr lang="en-US" dirty="0"/>
                        <a:t>-Payments</a:t>
                      </a:r>
                    </a:p>
                  </a:txBody>
                  <a:tcPr>
                    <a:lnB w="12700" cap="flat" cmpd="sng" algn="ctr">
                      <a:solidFill>
                        <a:schemeClr val="tx1"/>
                      </a:solidFill>
                      <a:prstDash val="dot"/>
                      <a:round/>
                      <a:headEnd type="none" w="med" len="med"/>
                      <a:tailEnd type="none" w="med" len="med"/>
                    </a:lnB>
                  </a:tcPr>
                </a:tc>
                <a:tc>
                  <a:txBody>
                    <a:bodyPr/>
                    <a:lstStyle/>
                    <a:p>
                      <a:endParaRPr lang="en-US" dirty="0"/>
                    </a:p>
                  </a:txBody>
                  <a:tcPr>
                    <a:solidFill>
                      <a:schemeClr val="accent3">
                        <a:lumMod val="60000"/>
                        <a:lumOff val="40000"/>
                      </a:schemeClr>
                    </a:solidFill>
                  </a:tcPr>
                </a:tc>
                <a:extLst>
                  <a:ext uri="{0D108BD9-81ED-4DB2-BD59-A6C34878D82A}">
                    <a16:rowId xmlns:a16="http://schemas.microsoft.com/office/drawing/2014/main" val="2984155049"/>
                  </a:ext>
                </a:extLst>
              </a:tr>
              <a:tr h="370840">
                <a:tc>
                  <a:txBody>
                    <a:bodyPr/>
                    <a:lstStyle/>
                    <a:p>
                      <a:pPr algn="ctr"/>
                      <a:r>
                        <a:rPr lang="en-US" dirty="0"/>
                        <a:t>Owe/Refund</a:t>
                      </a:r>
                    </a:p>
                  </a:txBody>
                  <a:tcPr>
                    <a:lnT w="12700" cap="flat" cmpd="sng" algn="ctr">
                      <a:solidFill>
                        <a:schemeClr val="tx1"/>
                      </a:solidFill>
                      <a:prstDash val="dot"/>
                      <a:round/>
                      <a:headEnd type="none" w="med" len="med"/>
                      <a:tailEnd type="none" w="med" len="med"/>
                    </a:lnT>
                  </a:tcPr>
                </a:tc>
                <a:tc>
                  <a:txBody>
                    <a:bodyPr/>
                    <a:lstStyle/>
                    <a:p>
                      <a:endParaRPr lang="en-US" dirty="0"/>
                    </a:p>
                  </a:txBody>
                  <a:tcPr>
                    <a:solidFill>
                      <a:schemeClr val="accent3">
                        <a:lumMod val="60000"/>
                        <a:lumOff val="40000"/>
                      </a:schemeClr>
                    </a:solidFill>
                  </a:tcPr>
                </a:tc>
                <a:extLst>
                  <a:ext uri="{0D108BD9-81ED-4DB2-BD59-A6C34878D82A}">
                    <a16:rowId xmlns:a16="http://schemas.microsoft.com/office/drawing/2014/main" val="724016155"/>
                  </a:ext>
                </a:extLst>
              </a:tr>
            </a:tbl>
          </a:graphicData>
        </a:graphic>
      </p:graphicFrame>
    </p:spTree>
    <p:extLst>
      <p:ext uri="{BB962C8B-B14F-4D97-AF65-F5344CB8AC3E}">
        <p14:creationId xmlns:p14="http://schemas.microsoft.com/office/powerpoint/2010/main" val="4119300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video game&#10;&#10;AI-generated content may be incorrect.">
            <a:extLst>
              <a:ext uri="{FF2B5EF4-FFF2-40B4-BE49-F238E27FC236}">
                <a16:creationId xmlns:a16="http://schemas.microsoft.com/office/drawing/2014/main" id="{6F1689A0-F04E-F4F6-37DA-EB9CF5408B5A}"/>
              </a:ext>
            </a:extLst>
          </p:cNvPr>
          <p:cNvPicPr>
            <a:picLocks noGrp="1" noChangeAspect="1"/>
          </p:cNvPicPr>
          <p:nvPr>
            <p:ph idx="1"/>
          </p:nvPr>
        </p:nvPicPr>
        <p:blipFill>
          <a:blip r:embed="rId3"/>
          <a:stretch>
            <a:fillRect/>
          </a:stretch>
        </p:blipFill>
        <p:spPr>
          <a:xfrm>
            <a:off x="2186904" y="365125"/>
            <a:ext cx="7818193" cy="5811838"/>
          </a:xfrm>
          <a:prstGeom prst="rect">
            <a:avLst/>
          </a:prstGeom>
        </p:spPr>
      </p:pic>
    </p:spTree>
    <p:extLst>
      <p:ext uri="{BB962C8B-B14F-4D97-AF65-F5344CB8AC3E}">
        <p14:creationId xmlns:p14="http://schemas.microsoft.com/office/powerpoint/2010/main" val="98890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76A45-E2B4-43BB-7385-87D23D240E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182227-5B9B-C43F-7923-1347044989F1}"/>
              </a:ext>
            </a:extLst>
          </p:cNvPr>
          <p:cNvSpPr>
            <a:spLocks noGrp="1"/>
          </p:cNvSpPr>
          <p:nvPr>
            <p:ph type="title"/>
          </p:nvPr>
        </p:nvSpPr>
        <p:spPr/>
        <p:txBody>
          <a:bodyPr/>
          <a:lstStyle/>
          <a:p>
            <a:r>
              <a:rPr lang="en-US" dirty="0"/>
              <a:t>Tax Computation Walkthrough</a:t>
            </a:r>
          </a:p>
        </p:txBody>
      </p:sp>
      <p:graphicFrame>
        <p:nvGraphicFramePr>
          <p:cNvPr id="4" name="Content Placeholder 3">
            <a:extLst>
              <a:ext uri="{FF2B5EF4-FFF2-40B4-BE49-F238E27FC236}">
                <a16:creationId xmlns:a16="http://schemas.microsoft.com/office/drawing/2014/main" id="{26D01345-AAE8-F6E7-D1CA-DB88FBAFFC85}"/>
              </a:ext>
            </a:extLst>
          </p:cNvPr>
          <p:cNvGraphicFramePr>
            <a:graphicFrameLocks noGrp="1"/>
          </p:cNvGraphicFramePr>
          <p:nvPr>
            <p:ph idx="1"/>
          </p:nvPr>
        </p:nvGraphicFramePr>
        <p:xfrm>
          <a:off x="838200" y="1825625"/>
          <a:ext cx="10515600" cy="3708400"/>
        </p:xfrm>
        <a:graphic>
          <a:graphicData uri="http://schemas.openxmlformats.org/drawingml/2006/table">
            <a:tbl>
              <a:tblPr firstRow="1" bandRow="1">
                <a:tableStyleId>{2D5ABB26-0587-4C30-8999-92F81FD0307C}</a:tableStyleId>
              </a:tblPr>
              <a:tblGrid>
                <a:gridCol w="3376448">
                  <a:extLst>
                    <a:ext uri="{9D8B030D-6E8A-4147-A177-3AD203B41FA5}">
                      <a16:colId xmlns:a16="http://schemas.microsoft.com/office/drawing/2014/main" val="1388246214"/>
                    </a:ext>
                  </a:extLst>
                </a:gridCol>
                <a:gridCol w="7139152">
                  <a:extLst>
                    <a:ext uri="{9D8B030D-6E8A-4147-A177-3AD203B41FA5}">
                      <a16:colId xmlns:a16="http://schemas.microsoft.com/office/drawing/2014/main" val="2735841501"/>
                    </a:ext>
                  </a:extLst>
                </a:gridCol>
              </a:tblGrid>
              <a:tr h="370840">
                <a:tc>
                  <a:txBody>
                    <a:bodyPr/>
                    <a:lstStyle/>
                    <a:p>
                      <a:pPr algn="ctr"/>
                      <a:r>
                        <a:rPr lang="en-US" dirty="0"/>
                        <a:t>Income</a:t>
                      </a:r>
                    </a:p>
                  </a:txBody>
                  <a:tcPr/>
                </a:tc>
                <a:tc>
                  <a:txBody>
                    <a:bodyPr/>
                    <a:lstStyle/>
                    <a:p>
                      <a:pPr lvl="2"/>
                      <a:r>
                        <a:rPr lang="en-US" dirty="0"/>
                        <a:t>Child tax credit</a:t>
                      </a:r>
                    </a:p>
                  </a:txBody>
                  <a:tcPr>
                    <a:solidFill>
                      <a:srgbClr val="FFFF00"/>
                    </a:solidFill>
                  </a:tcPr>
                </a:tc>
                <a:extLst>
                  <a:ext uri="{0D108BD9-81ED-4DB2-BD59-A6C34878D82A}">
                    <a16:rowId xmlns:a16="http://schemas.microsoft.com/office/drawing/2014/main" val="3680723571"/>
                  </a:ext>
                </a:extLst>
              </a:tr>
              <a:tr h="370840">
                <a:tc>
                  <a:txBody>
                    <a:bodyPr/>
                    <a:lstStyle/>
                    <a:p>
                      <a:pPr algn="ctr"/>
                      <a:r>
                        <a:rPr lang="en-US" dirty="0"/>
                        <a:t>-Adjustments</a:t>
                      </a:r>
                    </a:p>
                  </a:txBody>
                  <a:tcPr>
                    <a:lnB w="12700" cap="flat" cmpd="sng" algn="ctr">
                      <a:solidFill>
                        <a:schemeClr val="tx1"/>
                      </a:solidFill>
                      <a:prstDash val="solid"/>
                      <a:round/>
                      <a:headEnd type="none" w="med" len="med"/>
                      <a:tailEnd type="none" w="med" len="med"/>
                    </a:lnB>
                  </a:tcPr>
                </a:tc>
                <a:tc>
                  <a:txBody>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lang="en-US" dirty="0"/>
                        <a:t>Earned income tax credit</a:t>
                      </a:r>
                    </a:p>
                  </a:txBody>
                  <a:tcPr>
                    <a:solidFill>
                      <a:srgbClr val="FFFF00"/>
                    </a:solidFill>
                  </a:tcPr>
                </a:tc>
                <a:extLst>
                  <a:ext uri="{0D108BD9-81ED-4DB2-BD59-A6C34878D82A}">
                    <a16:rowId xmlns:a16="http://schemas.microsoft.com/office/drawing/2014/main" val="926545255"/>
                  </a:ext>
                </a:extLst>
              </a:tr>
              <a:tr h="370840">
                <a:tc>
                  <a:txBody>
                    <a:bodyPr/>
                    <a:lstStyle/>
                    <a:p>
                      <a:pPr algn="ctr"/>
                      <a:r>
                        <a:rPr lang="en-US" dirty="0"/>
                        <a:t>Adjusted Gross Income (AGI)</a:t>
                      </a:r>
                    </a:p>
                  </a:txBody>
                  <a:tcPr>
                    <a:lnT w="12700" cap="flat" cmpd="sng" algn="ctr">
                      <a:solidFill>
                        <a:schemeClr val="tx1"/>
                      </a:solidFill>
                      <a:prstDash val="solid"/>
                      <a:round/>
                      <a:headEnd type="none" w="med" len="med"/>
                      <a:tailEnd type="none" w="med" len="med"/>
                    </a:lnT>
                    <a:lnB>
                      <a:noFill/>
                    </a:lnB>
                  </a:tcPr>
                </a:tc>
                <a:tc>
                  <a:txBody>
                    <a:bodyPr/>
                    <a:lstStyle/>
                    <a:p>
                      <a:pPr lvl="2"/>
                      <a:r>
                        <a:rPr lang="en-US" dirty="0"/>
                        <a:t>American opportunity tax credit</a:t>
                      </a:r>
                    </a:p>
                  </a:txBody>
                  <a:tcPr>
                    <a:solidFill>
                      <a:srgbClr val="FFFF00"/>
                    </a:solidFill>
                  </a:tcPr>
                </a:tc>
                <a:extLst>
                  <a:ext uri="{0D108BD9-81ED-4DB2-BD59-A6C34878D82A}">
                    <a16:rowId xmlns:a16="http://schemas.microsoft.com/office/drawing/2014/main" val="1508179352"/>
                  </a:ext>
                </a:extLst>
              </a:tr>
              <a:tr h="370840">
                <a:tc>
                  <a:txBody>
                    <a:bodyPr/>
                    <a:lstStyle/>
                    <a:p>
                      <a:pPr algn="ctr"/>
                      <a:r>
                        <a:rPr lang="en-US" dirty="0"/>
                        <a:t>-Deductions</a:t>
                      </a:r>
                    </a:p>
                  </a:txBody>
                  <a:tcPr>
                    <a:lnL>
                      <a:noFill/>
                    </a:lnL>
                    <a:lnR>
                      <a:noFill/>
                    </a:lnR>
                    <a:lnT>
                      <a:noFill/>
                    </a:lnT>
                    <a:lnB w="12700" cap="flat" cmpd="sng" algn="ctr">
                      <a:solidFill>
                        <a:schemeClr val="tx1"/>
                      </a:solidFill>
                      <a:prstDash val="dot"/>
                      <a:round/>
                      <a:headEnd type="none" w="med" len="med"/>
                      <a:tailEnd type="none" w="med" len="med"/>
                    </a:lnB>
                    <a:lnTlToBr w="12700" cmpd="sng">
                      <a:noFill/>
                      <a:prstDash val="solid"/>
                    </a:lnTlToBr>
                    <a:lnBlToTr w="12700" cmpd="sng">
                      <a:noFill/>
                      <a:prstDash val="solid"/>
                    </a:lnBlToTr>
                  </a:tcPr>
                </a:tc>
                <a:tc>
                  <a:txBody>
                    <a:bodyPr/>
                    <a:lstStyle/>
                    <a:p>
                      <a:pPr lvl="2"/>
                      <a:r>
                        <a:rPr lang="en-US" dirty="0"/>
                        <a:t>Child and dependent care tax credit</a:t>
                      </a:r>
                    </a:p>
                  </a:txBody>
                  <a:tcPr>
                    <a:lnL>
                      <a:noFill/>
                    </a:lnL>
                    <a:solidFill>
                      <a:srgbClr val="FFFF00"/>
                    </a:solidFill>
                  </a:tcPr>
                </a:tc>
                <a:extLst>
                  <a:ext uri="{0D108BD9-81ED-4DB2-BD59-A6C34878D82A}">
                    <a16:rowId xmlns:a16="http://schemas.microsoft.com/office/drawing/2014/main" val="3742538765"/>
                  </a:ext>
                </a:extLst>
              </a:tr>
              <a:tr h="370840">
                <a:tc>
                  <a:txBody>
                    <a:bodyPr/>
                    <a:lstStyle/>
                    <a:p>
                      <a:pPr algn="ctr"/>
                      <a:r>
                        <a:rPr lang="en-US" dirty="0"/>
                        <a:t>Taxable Income</a:t>
                      </a:r>
                    </a:p>
                  </a:txBody>
                  <a:tcPr>
                    <a:lnT w="12700" cap="flat" cmpd="sng" algn="ctr">
                      <a:solidFill>
                        <a:schemeClr val="tx1"/>
                      </a:solidFill>
                      <a:prstDash val="dot"/>
                      <a:round/>
                      <a:headEnd type="none" w="med" len="med"/>
                      <a:tailEnd type="none" w="med" len="med"/>
                    </a:lnT>
                  </a:tcPr>
                </a:tc>
                <a:tc>
                  <a:txBody>
                    <a:bodyPr/>
                    <a:lstStyle/>
                    <a:p>
                      <a:endParaRPr lang="en-US" dirty="0"/>
                    </a:p>
                  </a:txBody>
                  <a:tcPr>
                    <a:solidFill>
                      <a:srgbClr val="FFFF00"/>
                    </a:solidFill>
                  </a:tcPr>
                </a:tc>
                <a:extLst>
                  <a:ext uri="{0D108BD9-81ED-4DB2-BD59-A6C34878D82A}">
                    <a16:rowId xmlns:a16="http://schemas.microsoft.com/office/drawing/2014/main" val="3334185618"/>
                  </a:ext>
                </a:extLst>
              </a:tr>
              <a:tr h="370840">
                <a:tc>
                  <a:txBody>
                    <a:bodyPr/>
                    <a:lstStyle/>
                    <a:p>
                      <a:pPr algn="ctr"/>
                      <a:r>
                        <a:rPr lang="en-US" dirty="0"/>
                        <a:t>↓</a:t>
                      </a:r>
                    </a:p>
                  </a:txBody>
                  <a:tcPr/>
                </a:tc>
                <a:tc>
                  <a:txBody>
                    <a:bodyPr/>
                    <a:lstStyle/>
                    <a:p>
                      <a:endParaRPr lang="en-US" dirty="0"/>
                    </a:p>
                  </a:txBody>
                  <a:tcPr>
                    <a:solidFill>
                      <a:srgbClr val="FFFF00"/>
                    </a:solidFill>
                  </a:tcPr>
                </a:tc>
                <a:extLst>
                  <a:ext uri="{0D108BD9-81ED-4DB2-BD59-A6C34878D82A}">
                    <a16:rowId xmlns:a16="http://schemas.microsoft.com/office/drawing/2014/main" val="442696109"/>
                  </a:ext>
                </a:extLst>
              </a:tr>
              <a:tr h="370840">
                <a:tc>
                  <a:txBody>
                    <a:bodyPr/>
                    <a:lstStyle/>
                    <a:p>
                      <a:pPr algn="ctr"/>
                      <a:r>
                        <a:rPr lang="en-US" dirty="0"/>
                        <a:t>Tax</a:t>
                      </a:r>
                    </a:p>
                  </a:txBody>
                  <a:tcPr/>
                </a:tc>
                <a:tc>
                  <a:txBody>
                    <a:bodyPr/>
                    <a:lstStyle/>
                    <a:p>
                      <a:endParaRPr lang="en-US" dirty="0"/>
                    </a:p>
                  </a:txBody>
                  <a:tcPr>
                    <a:solidFill>
                      <a:srgbClr val="FFFF00"/>
                    </a:solidFill>
                  </a:tcPr>
                </a:tc>
                <a:extLst>
                  <a:ext uri="{0D108BD9-81ED-4DB2-BD59-A6C34878D82A}">
                    <a16:rowId xmlns:a16="http://schemas.microsoft.com/office/drawing/2014/main" val="3237845839"/>
                  </a:ext>
                </a:extLst>
              </a:tr>
              <a:tr h="370840">
                <a:tc>
                  <a:txBody>
                    <a:bodyPr/>
                    <a:lstStyle/>
                    <a:p>
                      <a:pPr algn="ctr"/>
                      <a:r>
                        <a:rPr lang="en-US" dirty="0"/>
                        <a:t>-Credits</a:t>
                      </a:r>
                    </a:p>
                  </a:txBody>
                  <a:tcPr>
                    <a:solidFill>
                      <a:srgbClr val="FFFF00"/>
                    </a:solidFill>
                  </a:tcPr>
                </a:tc>
                <a:tc>
                  <a:txBody>
                    <a:bodyPr/>
                    <a:lstStyle/>
                    <a:p>
                      <a:endParaRPr lang="en-US" dirty="0"/>
                    </a:p>
                  </a:txBody>
                  <a:tcPr>
                    <a:solidFill>
                      <a:srgbClr val="FFFF00"/>
                    </a:solidFill>
                  </a:tcPr>
                </a:tc>
                <a:extLst>
                  <a:ext uri="{0D108BD9-81ED-4DB2-BD59-A6C34878D82A}">
                    <a16:rowId xmlns:a16="http://schemas.microsoft.com/office/drawing/2014/main" val="2082111317"/>
                  </a:ext>
                </a:extLst>
              </a:tr>
              <a:tr h="370840">
                <a:tc>
                  <a:txBody>
                    <a:bodyPr/>
                    <a:lstStyle/>
                    <a:p>
                      <a:pPr algn="ctr"/>
                      <a:r>
                        <a:rPr lang="en-US" dirty="0"/>
                        <a:t>-Payments</a:t>
                      </a:r>
                    </a:p>
                  </a:txBody>
                  <a:tcPr>
                    <a:lnB w="12700" cap="flat" cmpd="sng" algn="ctr">
                      <a:solidFill>
                        <a:schemeClr val="tx1"/>
                      </a:solidFill>
                      <a:prstDash val="dot"/>
                      <a:round/>
                      <a:headEnd type="none" w="med" len="med"/>
                      <a:tailEnd type="none" w="med" len="med"/>
                    </a:lnB>
                  </a:tcPr>
                </a:tc>
                <a:tc>
                  <a:txBody>
                    <a:bodyPr/>
                    <a:lstStyle/>
                    <a:p>
                      <a:endParaRPr lang="en-US" dirty="0"/>
                    </a:p>
                  </a:txBody>
                  <a:tcPr>
                    <a:solidFill>
                      <a:srgbClr val="FFFF00"/>
                    </a:solidFill>
                  </a:tcPr>
                </a:tc>
                <a:extLst>
                  <a:ext uri="{0D108BD9-81ED-4DB2-BD59-A6C34878D82A}">
                    <a16:rowId xmlns:a16="http://schemas.microsoft.com/office/drawing/2014/main" val="2984155049"/>
                  </a:ext>
                </a:extLst>
              </a:tr>
              <a:tr h="370840">
                <a:tc>
                  <a:txBody>
                    <a:bodyPr/>
                    <a:lstStyle/>
                    <a:p>
                      <a:pPr algn="ctr"/>
                      <a:r>
                        <a:rPr lang="en-US" dirty="0"/>
                        <a:t>Owe/Refund</a:t>
                      </a:r>
                    </a:p>
                  </a:txBody>
                  <a:tcPr>
                    <a:lnT w="12700" cap="flat" cmpd="sng" algn="ctr">
                      <a:solidFill>
                        <a:schemeClr val="tx1"/>
                      </a:solidFill>
                      <a:prstDash val="dot"/>
                      <a:round/>
                      <a:headEnd type="none" w="med" len="med"/>
                      <a:tailEnd type="none" w="med" len="med"/>
                    </a:lnT>
                  </a:tcPr>
                </a:tc>
                <a:tc>
                  <a:txBody>
                    <a:bodyPr/>
                    <a:lstStyle/>
                    <a:p>
                      <a:endParaRPr lang="en-US" dirty="0"/>
                    </a:p>
                  </a:txBody>
                  <a:tcPr>
                    <a:solidFill>
                      <a:srgbClr val="FFFF00"/>
                    </a:solidFill>
                  </a:tcPr>
                </a:tc>
                <a:extLst>
                  <a:ext uri="{0D108BD9-81ED-4DB2-BD59-A6C34878D82A}">
                    <a16:rowId xmlns:a16="http://schemas.microsoft.com/office/drawing/2014/main" val="724016155"/>
                  </a:ext>
                </a:extLst>
              </a:tr>
            </a:tbl>
          </a:graphicData>
        </a:graphic>
      </p:graphicFrame>
    </p:spTree>
    <p:extLst>
      <p:ext uri="{BB962C8B-B14F-4D97-AF65-F5344CB8AC3E}">
        <p14:creationId xmlns:p14="http://schemas.microsoft.com/office/powerpoint/2010/main" val="3611015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52175-9CDC-9055-C5DE-37359D6FD5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DC7575-99B3-2B26-CFE4-0C3954DB0F68}"/>
              </a:ext>
            </a:extLst>
          </p:cNvPr>
          <p:cNvSpPr>
            <a:spLocks noGrp="1"/>
          </p:cNvSpPr>
          <p:nvPr>
            <p:ph type="title"/>
          </p:nvPr>
        </p:nvSpPr>
        <p:spPr/>
        <p:txBody>
          <a:bodyPr/>
          <a:lstStyle/>
          <a:p>
            <a:r>
              <a:rPr lang="en-US" dirty="0"/>
              <a:t>Tax Computation Walkthrough</a:t>
            </a:r>
          </a:p>
        </p:txBody>
      </p:sp>
      <p:graphicFrame>
        <p:nvGraphicFramePr>
          <p:cNvPr id="4" name="Content Placeholder 3">
            <a:extLst>
              <a:ext uri="{FF2B5EF4-FFF2-40B4-BE49-F238E27FC236}">
                <a16:creationId xmlns:a16="http://schemas.microsoft.com/office/drawing/2014/main" id="{C372224D-56FF-B0BC-844B-814BBC12CA2C}"/>
              </a:ext>
            </a:extLst>
          </p:cNvPr>
          <p:cNvGraphicFramePr>
            <a:graphicFrameLocks noGrp="1"/>
          </p:cNvGraphicFramePr>
          <p:nvPr>
            <p:ph idx="1"/>
            <p:extLst>
              <p:ext uri="{D42A27DB-BD31-4B8C-83A1-F6EECF244321}">
                <p14:modId xmlns:p14="http://schemas.microsoft.com/office/powerpoint/2010/main" val="3313991791"/>
              </p:ext>
            </p:extLst>
          </p:nvPr>
        </p:nvGraphicFramePr>
        <p:xfrm>
          <a:off x="838200" y="1825625"/>
          <a:ext cx="10515600" cy="3708400"/>
        </p:xfrm>
        <a:graphic>
          <a:graphicData uri="http://schemas.openxmlformats.org/drawingml/2006/table">
            <a:tbl>
              <a:tblPr firstRow="1" bandRow="1">
                <a:tableStyleId>{2D5ABB26-0587-4C30-8999-92F81FD0307C}</a:tableStyleId>
              </a:tblPr>
              <a:tblGrid>
                <a:gridCol w="3376448">
                  <a:extLst>
                    <a:ext uri="{9D8B030D-6E8A-4147-A177-3AD203B41FA5}">
                      <a16:colId xmlns:a16="http://schemas.microsoft.com/office/drawing/2014/main" val="1388246214"/>
                    </a:ext>
                  </a:extLst>
                </a:gridCol>
                <a:gridCol w="7139152">
                  <a:extLst>
                    <a:ext uri="{9D8B030D-6E8A-4147-A177-3AD203B41FA5}">
                      <a16:colId xmlns:a16="http://schemas.microsoft.com/office/drawing/2014/main" val="2735841501"/>
                    </a:ext>
                  </a:extLst>
                </a:gridCol>
              </a:tblGrid>
              <a:tr h="370840">
                <a:tc>
                  <a:txBody>
                    <a:bodyPr/>
                    <a:lstStyle/>
                    <a:p>
                      <a:pPr algn="ctr"/>
                      <a:r>
                        <a:rPr lang="en-US" dirty="0"/>
                        <a:t>Income</a:t>
                      </a:r>
                    </a:p>
                  </a:txBody>
                  <a:tcPr/>
                </a:tc>
                <a:tc>
                  <a:txBody>
                    <a:bodyPr/>
                    <a:lstStyle/>
                    <a:p>
                      <a:pPr lvl="2"/>
                      <a:r>
                        <a:rPr lang="en-US" dirty="0"/>
                        <a:t>Tax withheld from W-2</a:t>
                      </a:r>
                    </a:p>
                  </a:txBody>
                  <a:tcPr>
                    <a:solidFill>
                      <a:srgbClr val="FFC000"/>
                    </a:solidFill>
                  </a:tcPr>
                </a:tc>
                <a:extLst>
                  <a:ext uri="{0D108BD9-81ED-4DB2-BD59-A6C34878D82A}">
                    <a16:rowId xmlns:a16="http://schemas.microsoft.com/office/drawing/2014/main" val="3680723571"/>
                  </a:ext>
                </a:extLst>
              </a:tr>
              <a:tr h="370840">
                <a:tc>
                  <a:txBody>
                    <a:bodyPr/>
                    <a:lstStyle/>
                    <a:p>
                      <a:pPr algn="ctr"/>
                      <a:r>
                        <a:rPr lang="en-US" dirty="0"/>
                        <a:t>-Adjustments</a:t>
                      </a:r>
                    </a:p>
                  </a:txBody>
                  <a:tcPr>
                    <a:lnB w="12700" cap="flat" cmpd="sng" algn="ctr">
                      <a:solidFill>
                        <a:schemeClr val="tx1"/>
                      </a:solidFill>
                      <a:prstDash val="solid"/>
                      <a:round/>
                      <a:headEnd type="none" w="med" len="med"/>
                      <a:tailEnd type="none" w="med" len="med"/>
                    </a:lnB>
                  </a:tcPr>
                </a:tc>
                <a:tc>
                  <a:txBody>
                    <a:bodyPr/>
                    <a:lstStyle/>
                    <a:p>
                      <a:pPr lvl="2"/>
                      <a:r>
                        <a:rPr lang="en-US" dirty="0"/>
                        <a:t>Tax withheld from 1099</a:t>
                      </a:r>
                    </a:p>
                  </a:txBody>
                  <a:tcPr>
                    <a:solidFill>
                      <a:srgbClr val="FFC000"/>
                    </a:solidFill>
                  </a:tcPr>
                </a:tc>
                <a:extLst>
                  <a:ext uri="{0D108BD9-81ED-4DB2-BD59-A6C34878D82A}">
                    <a16:rowId xmlns:a16="http://schemas.microsoft.com/office/drawing/2014/main" val="926545255"/>
                  </a:ext>
                </a:extLst>
              </a:tr>
              <a:tr h="370840">
                <a:tc>
                  <a:txBody>
                    <a:bodyPr/>
                    <a:lstStyle/>
                    <a:p>
                      <a:pPr algn="ctr"/>
                      <a:r>
                        <a:rPr lang="en-US" dirty="0"/>
                        <a:t>Adjusted Gross Income (AGI)</a:t>
                      </a:r>
                    </a:p>
                  </a:txBody>
                  <a:tcPr>
                    <a:lnT w="12700" cap="flat" cmpd="sng" algn="ctr">
                      <a:solidFill>
                        <a:schemeClr val="tx1"/>
                      </a:solidFill>
                      <a:prstDash val="solid"/>
                      <a:round/>
                      <a:headEnd type="none" w="med" len="med"/>
                      <a:tailEnd type="none" w="med" len="med"/>
                    </a:lnT>
                    <a:lnB>
                      <a:noFill/>
                    </a:lnB>
                  </a:tcPr>
                </a:tc>
                <a:tc>
                  <a:txBody>
                    <a:bodyPr/>
                    <a:lstStyle/>
                    <a:p>
                      <a:pPr lvl="2"/>
                      <a:r>
                        <a:rPr lang="en-US" dirty="0"/>
                        <a:t>Estimated tax payments</a:t>
                      </a:r>
                    </a:p>
                  </a:txBody>
                  <a:tcPr>
                    <a:solidFill>
                      <a:srgbClr val="FFC000"/>
                    </a:solidFill>
                  </a:tcPr>
                </a:tc>
                <a:extLst>
                  <a:ext uri="{0D108BD9-81ED-4DB2-BD59-A6C34878D82A}">
                    <a16:rowId xmlns:a16="http://schemas.microsoft.com/office/drawing/2014/main" val="1508179352"/>
                  </a:ext>
                </a:extLst>
              </a:tr>
              <a:tr h="370840">
                <a:tc>
                  <a:txBody>
                    <a:bodyPr/>
                    <a:lstStyle/>
                    <a:p>
                      <a:pPr algn="ctr"/>
                      <a:r>
                        <a:rPr lang="en-US" dirty="0"/>
                        <a:t>-Deductions</a:t>
                      </a:r>
                    </a:p>
                  </a:txBody>
                  <a:tcPr>
                    <a:lnL>
                      <a:noFill/>
                    </a:lnL>
                    <a:lnR>
                      <a:noFill/>
                    </a:lnR>
                    <a:lnT>
                      <a:noFill/>
                    </a:lnT>
                    <a:lnB w="12700" cap="flat" cmpd="sng" algn="ctr">
                      <a:solidFill>
                        <a:schemeClr val="tx1"/>
                      </a:solidFill>
                      <a:prstDash val="dot"/>
                      <a:round/>
                      <a:headEnd type="none" w="med" len="med"/>
                      <a:tailEnd type="none" w="med" len="med"/>
                    </a:lnB>
                    <a:lnTlToBr w="12700" cmpd="sng">
                      <a:noFill/>
                      <a:prstDash val="solid"/>
                    </a:lnTlToBr>
                    <a:lnBlToTr w="12700" cmpd="sng">
                      <a:noFill/>
                      <a:prstDash val="solid"/>
                    </a:lnBlToTr>
                  </a:tcPr>
                </a:tc>
                <a:tc>
                  <a:txBody>
                    <a:bodyPr/>
                    <a:lstStyle/>
                    <a:p>
                      <a:pPr lvl="2"/>
                      <a:endParaRPr lang="en-US" dirty="0"/>
                    </a:p>
                  </a:txBody>
                  <a:tcPr>
                    <a:lnL>
                      <a:noFill/>
                    </a:lnL>
                    <a:solidFill>
                      <a:srgbClr val="FFC000"/>
                    </a:solidFill>
                  </a:tcPr>
                </a:tc>
                <a:extLst>
                  <a:ext uri="{0D108BD9-81ED-4DB2-BD59-A6C34878D82A}">
                    <a16:rowId xmlns:a16="http://schemas.microsoft.com/office/drawing/2014/main" val="3742538765"/>
                  </a:ext>
                </a:extLst>
              </a:tr>
              <a:tr h="370840">
                <a:tc>
                  <a:txBody>
                    <a:bodyPr/>
                    <a:lstStyle/>
                    <a:p>
                      <a:pPr algn="ctr"/>
                      <a:r>
                        <a:rPr lang="en-US" dirty="0"/>
                        <a:t>Taxable Income</a:t>
                      </a:r>
                    </a:p>
                  </a:txBody>
                  <a:tcPr>
                    <a:lnT w="12700" cap="flat" cmpd="sng" algn="ctr">
                      <a:solidFill>
                        <a:schemeClr val="tx1"/>
                      </a:solidFill>
                      <a:prstDash val="dot"/>
                      <a:round/>
                      <a:headEnd type="none" w="med" len="med"/>
                      <a:tailEnd type="none" w="med" len="med"/>
                    </a:lnT>
                  </a:tcPr>
                </a:tc>
                <a:tc>
                  <a:txBody>
                    <a:bodyPr/>
                    <a:lstStyle/>
                    <a:p>
                      <a:pPr lvl="2"/>
                      <a:r>
                        <a:rPr lang="en-US" dirty="0"/>
                        <a:t>Safe harbor to avoid penalties</a:t>
                      </a:r>
                    </a:p>
                  </a:txBody>
                  <a:tcPr>
                    <a:solidFill>
                      <a:srgbClr val="FFC000"/>
                    </a:solidFill>
                  </a:tcPr>
                </a:tc>
                <a:extLst>
                  <a:ext uri="{0D108BD9-81ED-4DB2-BD59-A6C34878D82A}">
                    <a16:rowId xmlns:a16="http://schemas.microsoft.com/office/drawing/2014/main" val="3334185618"/>
                  </a:ext>
                </a:extLst>
              </a:tr>
              <a:tr h="370840">
                <a:tc>
                  <a:txBody>
                    <a:bodyPr/>
                    <a:lstStyle/>
                    <a:p>
                      <a:pPr algn="ctr"/>
                      <a:r>
                        <a:rPr lang="en-US" dirty="0"/>
                        <a:t>↓</a:t>
                      </a:r>
                    </a:p>
                  </a:txBody>
                  <a:tcPr/>
                </a:tc>
                <a:tc>
                  <a:txBody>
                    <a:bodyPr/>
                    <a:lstStyle/>
                    <a:p>
                      <a:pPr lvl="3"/>
                      <a:r>
                        <a:rPr lang="en-US" dirty="0"/>
                        <a:t>Withhold 90% of current year’s tax obligation</a:t>
                      </a:r>
                    </a:p>
                  </a:txBody>
                  <a:tcPr>
                    <a:solidFill>
                      <a:srgbClr val="FFC000"/>
                    </a:solidFill>
                  </a:tcPr>
                </a:tc>
                <a:extLst>
                  <a:ext uri="{0D108BD9-81ED-4DB2-BD59-A6C34878D82A}">
                    <a16:rowId xmlns:a16="http://schemas.microsoft.com/office/drawing/2014/main" val="442696109"/>
                  </a:ext>
                </a:extLst>
              </a:tr>
              <a:tr h="370840">
                <a:tc>
                  <a:txBody>
                    <a:bodyPr/>
                    <a:lstStyle/>
                    <a:p>
                      <a:pPr algn="ctr"/>
                      <a:r>
                        <a:rPr lang="en-US" dirty="0"/>
                        <a:t>Tax</a:t>
                      </a:r>
                    </a:p>
                  </a:txBody>
                  <a:tcPr/>
                </a:tc>
                <a:tc>
                  <a:txBody>
                    <a:bodyPr/>
                    <a:lstStyle/>
                    <a:p>
                      <a:pPr lvl="3"/>
                      <a:r>
                        <a:rPr lang="en-US" dirty="0"/>
                        <a:t>Withhold 100-110% of last year’s tax obligation</a:t>
                      </a:r>
                    </a:p>
                  </a:txBody>
                  <a:tcPr>
                    <a:solidFill>
                      <a:srgbClr val="FFC000"/>
                    </a:solidFill>
                  </a:tcPr>
                </a:tc>
                <a:extLst>
                  <a:ext uri="{0D108BD9-81ED-4DB2-BD59-A6C34878D82A}">
                    <a16:rowId xmlns:a16="http://schemas.microsoft.com/office/drawing/2014/main" val="3237845839"/>
                  </a:ext>
                </a:extLst>
              </a:tr>
              <a:tr h="370840">
                <a:tc>
                  <a:txBody>
                    <a:bodyPr/>
                    <a:lstStyle/>
                    <a:p>
                      <a:pPr algn="ctr"/>
                      <a:r>
                        <a:rPr lang="en-US" dirty="0"/>
                        <a:t>-Credits</a:t>
                      </a:r>
                    </a:p>
                  </a:txBody>
                  <a:tcPr/>
                </a:tc>
                <a:tc>
                  <a:txBody>
                    <a:bodyPr/>
                    <a:lstStyle/>
                    <a:p>
                      <a:pPr lvl="3"/>
                      <a:endParaRPr lang="en-US" dirty="0"/>
                    </a:p>
                  </a:txBody>
                  <a:tcPr>
                    <a:solidFill>
                      <a:srgbClr val="FFC000"/>
                    </a:solidFill>
                  </a:tcPr>
                </a:tc>
                <a:extLst>
                  <a:ext uri="{0D108BD9-81ED-4DB2-BD59-A6C34878D82A}">
                    <a16:rowId xmlns:a16="http://schemas.microsoft.com/office/drawing/2014/main" val="2082111317"/>
                  </a:ext>
                </a:extLst>
              </a:tr>
              <a:tr h="370840">
                <a:tc>
                  <a:txBody>
                    <a:bodyPr/>
                    <a:lstStyle/>
                    <a:p>
                      <a:pPr algn="ctr"/>
                      <a:r>
                        <a:rPr lang="en-US" dirty="0"/>
                        <a:t>-Payments</a:t>
                      </a:r>
                    </a:p>
                  </a:txBody>
                  <a:tcPr>
                    <a:lnB w="12700" cap="flat" cmpd="sng" algn="ctr">
                      <a:solidFill>
                        <a:schemeClr val="tx1"/>
                      </a:solidFill>
                      <a:prstDash val="dot"/>
                      <a:round/>
                      <a:headEnd type="none" w="med" len="med"/>
                      <a:tailEnd type="none" w="med" len="med"/>
                    </a:lnB>
                    <a:solidFill>
                      <a:srgbClr val="FFC000"/>
                    </a:solidFill>
                  </a:tcPr>
                </a:tc>
                <a:tc>
                  <a:txBody>
                    <a:bodyPr/>
                    <a:lstStyle/>
                    <a:p>
                      <a:pPr lvl="2"/>
                      <a:endParaRPr lang="en-US" dirty="0"/>
                    </a:p>
                  </a:txBody>
                  <a:tcPr>
                    <a:solidFill>
                      <a:srgbClr val="FFC000"/>
                    </a:solidFill>
                  </a:tcPr>
                </a:tc>
                <a:extLst>
                  <a:ext uri="{0D108BD9-81ED-4DB2-BD59-A6C34878D82A}">
                    <a16:rowId xmlns:a16="http://schemas.microsoft.com/office/drawing/2014/main" val="2984155049"/>
                  </a:ext>
                </a:extLst>
              </a:tr>
              <a:tr h="370840">
                <a:tc>
                  <a:txBody>
                    <a:bodyPr/>
                    <a:lstStyle/>
                    <a:p>
                      <a:pPr algn="ctr"/>
                      <a:r>
                        <a:rPr lang="en-US" dirty="0"/>
                        <a:t>Owe/Refund</a:t>
                      </a:r>
                    </a:p>
                  </a:txBody>
                  <a:tcPr>
                    <a:lnT w="12700" cap="flat" cmpd="sng" algn="ctr">
                      <a:solidFill>
                        <a:schemeClr val="tx1"/>
                      </a:solidFill>
                      <a:prstDash val="dot"/>
                      <a:round/>
                      <a:headEnd type="none" w="med" len="med"/>
                      <a:tailEnd type="none" w="med" len="med"/>
                    </a:lnT>
                  </a:tcPr>
                </a:tc>
                <a:tc>
                  <a:txBody>
                    <a:bodyPr/>
                    <a:lstStyle/>
                    <a:p>
                      <a:pPr lvl="2"/>
                      <a:endParaRPr lang="en-US" dirty="0"/>
                    </a:p>
                  </a:txBody>
                  <a:tcPr>
                    <a:solidFill>
                      <a:srgbClr val="FFC000"/>
                    </a:solidFill>
                  </a:tcPr>
                </a:tc>
                <a:extLst>
                  <a:ext uri="{0D108BD9-81ED-4DB2-BD59-A6C34878D82A}">
                    <a16:rowId xmlns:a16="http://schemas.microsoft.com/office/drawing/2014/main" val="724016155"/>
                  </a:ext>
                </a:extLst>
              </a:tr>
            </a:tbl>
          </a:graphicData>
        </a:graphic>
      </p:graphicFrame>
    </p:spTree>
    <p:extLst>
      <p:ext uri="{BB962C8B-B14F-4D97-AF65-F5344CB8AC3E}">
        <p14:creationId xmlns:p14="http://schemas.microsoft.com/office/powerpoint/2010/main" val="3773982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C9DAB-918B-A57D-1BF0-1D4A40E685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9D4FF4-7FF9-7DD6-57AD-50283A2CBDB4}"/>
              </a:ext>
            </a:extLst>
          </p:cNvPr>
          <p:cNvSpPr>
            <a:spLocks noGrp="1"/>
          </p:cNvSpPr>
          <p:nvPr>
            <p:ph type="title"/>
          </p:nvPr>
        </p:nvSpPr>
        <p:spPr/>
        <p:txBody>
          <a:bodyPr/>
          <a:lstStyle/>
          <a:p>
            <a:r>
              <a:rPr lang="en-US" dirty="0"/>
              <a:t>Tax Computation Walkthrough</a:t>
            </a:r>
          </a:p>
        </p:txBody>
      </p:sp>
      <p:graphicFrame>
        <p:nvGraphicFramePr>
          <p:cNvPr id="4" name="Content Placeholder 3">
            <a:extLst>
              <a:ext uri="{FF2B5EF4-FFF2-40B4-BE49-F238E27FC236}">
                <a16:creationId xmlns:a16="http://schemas.microsoft.com/office/drawing/2014/main" id="{1ACA8152-7B2F-A573-9EF3-D647965BA98E}"/>
              </a:ext>
            </a:extLst>
          </p:cNvPr>
          <p:cNvGraphicFramePr>
            <a:graphicFrameLocks noGrp="1"/>
          </p:cNvGraphicFramePr>
          <p:nvPr>
            <p:ph idx="1"/>
          </p:nvPr>
        </p:nvGraphicFramePr>
        <p:xfrm>
          <a:off x="838200" y="1825625"/>
          <a:ext cx="10515600" cy="3708400"/>
        </p:xfrm>
        <a:graphic>
          <a:graphicData uri="http://schemas.openxmlformats.org/drawingml/2006/table">
            <a:tbl>
              <a:tblPr firstRow="1" bandRow="1">
                <a:tableStyleId>{2D5ABB26-0587-4C30-8999-92F81FD0307C}</a:tableStyleId>
              </a:tblPr>
              <a:tblGrid>
                <a:gridCol w="3376448">
                  <a:extLst>
                    <a:ext uri="{9D8B030D-6E8A-4147-A177-3AD203B41FA5}">
                      <a16:colId xmlns:a16="http://schemas.microsoft.com/office/drawing/2014/main" val="1388246214"/>
                    </a:ext>
                  </a:extLst>
                </a:gridCol>
                <a:gridCol w="7139152">
                  <a:extLst>
                    <a:ext uri="{9D8B030D-6E8A-4147-A177-3AD203B41FA5}">
                      <a16:colId xmlns:a16="http://schemas.microsoft.com/office/drawing/2014/main" val="2735841501"/>
                    </a:ext>
                  </a:extLst>
                </a:gridCol>
              </a:tblGrid>
              <a:tr h="370840">
                <a:tc>
                  <a:txBody>
                    <a:bodyPr/>
                    <a:lstStyle/>
                    <a:p>
                      <a:pPr algn="ctr"/>
                      <a:r>
                        <a:rPr lang="en-US" dirty="0"/>
                        <a:t>Income</a:t>
                      </a:r>
                    </a:p>
                  </a:txBody>
                  <a:tcPr/>
                </a:tc>
                <a:tc>
                  <a:txBody>
                    <a:bodyPr/>
                    <a:lstStyle/>
                    <a:p>
                      <a:pPr lvl="0" algn="ctr"/>
                      <a:r>
                        <a:rPr lang="en-US" dirty="0"/>
                        <a:t>Amount you owe</a:t>
                      </a:r>
                    </a:p>
                  </a:txBody>
                  <a:tcPr>
                    <a:solidFill>
                      <a:srgbClr val="FF0000"/>
                    </a:solidFill>
                  </a:tcPr>
                </a:tc>
                <a:extLst>
                  <a:ext uri="{0D108BD9-81ED-4DB2-BD59-A6C34878D82A}">
                    <a16:rowId xmlns:a16="http://schemas.microsoft.com/office/drawing/2014/main" val="3680723571"/>
                  </a:ext>
                </a:extLst>
              </a:tr>
              <a:tr h="370840">
                <a:tc>
                  <a:txBody>
                    <a:bodyPr/>
                    <a:lstStyle/>
                    <a:p>
                      <a:pPr algn="ctr"/>
                      <a:r>
                        <a:rPr lang="en-US" dirty="0"/>
                        <a:t>-Adjustments</a:t>
                      </a:r>
                    </a:p>
                  </a:txBody>
                  <a:tcPr>
                    <a:lnB w="12700" cap="flat" cmpd="sng" algn="ctr">
                      <a:solidFill>
                        <a:schemeClr val="tx1"/>
                      </a:solidFill>
                      <a:prstDash val="solid"/>
                      <a:round/>
                      <a:headEnd type="none" w="med" len="med"/>
                      <a:tailEnd type="none" w="med" len="med"/>
                    </a:lnB>
                  </a:tcPr>
                </a:tc>
                <a:tc>
                  <a:txBody>
                    <a:bodyPr/>
                    <a:lstStyle/>
                    <a:p>
                      <a:pPr lvl="0" algn="ctr"/>
                      <a:r>
                        <a:rPr lang="en-US" dirty="0"/>
                        <a:t>+</a:t>
                      </a:r>
                    </a:p>
                  </a:txBody>
                  <a:tcPr>
                    <a:solidFill>
                      <a:srgbClr val="FF0000"/>
                    </a:solidFill>
                  </a:tcPr>
                </a:tc>
                <a:extLst>
                  <a:ext uri="{0D108BD9-81ED-4DB2-BD59-A6C34878D82A}">
                    <a16:rowId xmlns:a16="http://schemas.microsoft.com/office/drawing/2014/main" val="926545255"/>
                  </a:ext>
                </a:extLst>
              </a:tr>
              <a:tr h="370840">
                <a:tc>
                  <a:txBody>
                    <a:bodyPr/>
                    <a:lstStyle/>
                    <a:p>
                      <a:pPr algn="ctr"/>
                      <a:r>
                        <a:rPr lang="en-US" dirty="0"/>
                        <a:t>Adjusted Gross Income (AGI)</a:t>
                      </a:r>
                    </a:p>
                  </a:txBody>
                  <a:tcPr>
                    <a:lnT w="12700" cap="flat" cmpd="sng" algn="ctr">
                      <a:solidFill>
                        <a:schemeClr val="tx1"/>
                      </a:solidFill>
                      <a:prstDash val="solid"/>
                      <a:round/>
                      <a:headEnd type="none" w="med" len="med"/>
                      <a:tailEnd type="none" w="med" len="med"/>
                    </a:lnT>
                    <a:lnB>
                      <a:noFill/>
                    </a:lnB>
                  </a:tcPr>
                </a:tc>
                <a:tc>
                  <a:txBody>
                    <a:bodyPr/>
                    <a:lstStyle/>
                    <a:p>
                      <a:pPr lvl="0" algn="ctr"/>
                      <a:r>
                        <a:rPr lang="en-US" dirty="0"/>
                        <a:t>Estimated tax penalty</a:t>
                      </a:r>
                    </a:p>
                  </a:txBody>
                  <a:tcPr>
                    <a:solidFill>
                      <a:srgbClr val="FF0000"/>
                    </a:solidFill>
                  </a:tcPr>
                </a:tc>
                <a:extLst>
                  <a:ext uri="{0D108BD9-81ED-4DB2-BD59-A6C34878D82A}">
                    <a16:rowId xmlns:a16="http://schemas.microsoft.com/office/drawing/2014/main" val="1508179352"/>
                  </a:ext>
                </a:extLst>
              </a:tr>
              <a:tr h="370840">
                <a:tc>
                  <a:txBody>
                    <a:bodyPr/>
                    <a:lstStyle/>
                    <a:p>
                      <a:pPr algn="ctr"/>
                      <a:r>
                        <a:rPr lang="en-US" dirty="0"/>
                        <a:t>-Deductions</a:t>
                      </a:r>
                    </a:p>
                  </a:txBody>
                  <a:tcPr>
                    <a:lnL>
                      <a:noFill/>
                    </a:lnL>
                    <a:lnR>
                      <a:noFill/>
                    </a:lnR>
                    <a:lnT>
                      <a:noFill/>
                    </a:lnT>
                    <a:lnB w="12700" cap="flat" cmpd="sng" algn="ctr">
                      <a:solidFill>
                        <a:schemeClr val="tx1"/>
                      </a:solidFill>
                      <a:prstDash val="dot"/>
                      <a:round/>
                      <a:headEnd type="none" w="med" len="med"/>
                      <a:tailEnd type="none" w="med" len="med"/>
                    </a:lnB>
                    <a:lnTlToBr w="12700" cmpd="sng">
                      <a:noFill/>
                      <a:prstDash val="solid"/>
                    </a:lnTlToBr>
                    <a:lnBlToTr w="12700" cmpd="sng">
                      <a:noFill/>
                      <a:prstDash val="solid"/>
                    </a:lnBlToTr>
                  </a:tcPr>
                </a:tc>
                <a:tc>
                  <a:txBody>
                    <a:bodyPr/>
                    <a:lstStyle/>
                    <a:p>
                      <a:pPr lvl="0" algn="ctr"/>
                      <a:endParaRPr lang="en-US" dirty="0"/>
                    </a:p>
                  </a:txBody>
                  <a:tcPr>
                    <a:lnL>
                      <a:noFill/>
                    </a:lnL>
                    <a:solidFill>
                      <a:srgbClr val="FF0000"/>
                    </a:solidFill>
                  </a:tcPr>
                </a:tc>
                <a:extLst>
                  <a:ext uri="{0D108BD9-81ED-4DB2-BD59-A6C34878D82A}">
                    <a16:rowId xmlns:a16="http://schemas.microsoft.com/office/drawing/2014/main" val="3742538765"/>
                  </a:ext>
                </a:extLst>
              </a:tr>
              <a:tr h="370840">
                <a:tc>
                  <a:txBody>
                    <a:bodyPr/>
                    <a:lstStyle/>
                    <a:p>
                      <a:pPr algn="ctr"/>
                      <a:r>
                        <a:rPr lang="en-US" dirty="0"/>
                        <a:t>Taxable Income</a:t>
                      </a:r>
                    </a:p>
                  </a:txBody>
                  <a:tcPr>
                    <a:lnT w="12700" cap="flat" cmpd="sng" algn="ctr">
                      <a:solidFill>
                        <a:schemeClr val="tx1"/>
                      </a:solidFill>
                      <a:prstDash val="dot"/>
                      <a:round/>
                      <a:headEnd type="none" w="med" len="med"/>
                      <a:tailEnd type="none" w="med" len="med"/>
                    </a:lnT>
                  </a:tcPr>
                </a:tc>
                <a:tc>
                  <a:txBody>
                    <a:bodyPr/>
                    <a:lstStyle/>
                    <a:p>
                      <a:pPr lvl="0" algn="ctr"/>
                      <a:r>
                        <a:rPr lang="en-US" dirty="0"/>
                        <a:t>OR</a:t>
                      </a:r>
                    </a:p>
                  </a:txBody>
                  <a:tcPr>
                    <a:solidFill>
                      <a:srgbClr val="FF0000"/>
                    </a:solidFill>
                  </a:tcPr>
                </a:tc>
                <a:extLst>
                  <a:ext uri="{0D108BD9-81ED-4DB2-BD59-A6C34878D82A}">
                    <a16:rowId xmlns:a16="http://schemas.microsoft.com/office/drawing/2014/main" val="3334185618"/>
                  </a:ext>
                </a:extLst>
              </a:tr>
              <a:tr h="370840">
                <a:tc>
                  <a:txBody>
                    <a:bodyPr/>
                    <a:lstStyle/>
                    <a:p>
                      <a:pPr algn="ctr"/>
                      <a:r>
                        <a:rPr lang="en-US" dirty="0"/>
                        <a:t>↓</a:t>
                      </a:r>
                    </a:p>
                  </a:txBody>
                  <a:tcPr/>
                </a:tc>
                <a:tc>
                  <a:txBody>
                    <a:bodyPr/>
                    <a:lstStyle/>
                    <a:p>
                      <a:pPr lvl="0" algn="ctr"/>
                      <a:endParaRPr lang="en-US" dirty="0"/>
                    </a:p>
                  </a:txBody>
                  <a:tcPr>
                    <a:solidFill>
                      <a:srgbClr val="FF0000"/>
                    </a:solidFill>
                  </a:tcPr>
                </a:tc>
                <a:extLst>
                  <a:ext uri="{0D108BD9-81ED-4DB2-BD59-A6C34878D82A}">
                    <a16:rowId xmlns:a16="http://schemas.microsoft.com/office/drawing/2014/main" val="442696109"/>
                  </a:ext>
                </a:extLst>
              </a:tr>
              <a:tr h="370840">
                <a:tc>
                  <a:txBody>
                    <a:bodyPr/>
                    <a:lstStyle/>
                    <a:p>
                      <a:pPr algn="ctr"/>
                      <a:r>
                        <a:rPr lang="en-US" dirty="0"/>
                        <a:t>Tax</a:t>
                      </a:r>
                    </a:p>
                  </a:txBody>
                  <a:tcPr/>
                </a:tc>
                <a:tc>
                  <a:txBody>
                    <a:bodyPr/>
                    <a:lstStyle/>
                    <a:p>
                      <a:pPr lvl="0" algn="ctr"/>
                      <a:r>
                        <a:rPr lang="en-US" dirty="0"/>
                        <a:t>Refund of overpaid taxes</a:t>
                      </a:r>
                    </a:p>
                  </a:txBody>
                  <a:tcPr>
                    <a:solidFill>
                      <a:srgbClr val="FF0000"/>
                    </a:solidFill>
                  </a:tcPr>
                </a:tc>
                <a:extLst>
                  <a:ext uri="{0D108BD9-81ED-4DB2-BD59-A6C34878D82A}">
                    <a16:rowId xmlns:a16="http://schemas.microsoft.com/office/drawing/2014/main" val="3237845839"/>
                  </a:ext>
                </a:extLst>
              </a:tr>
              <a:tr h="370840">
                <a:tc>
                  <a:txBody>
                    <a:bodyPr/>
                    <a:lstStyle/>
                    <a:p>
                      <a:pPr algn="ctr"/>
                      <a:r>
                        <a:rPr lang="en-US" dirty="0"/>
                        <a:t>-Credits</a:t>
                      </a:r>
                    </a:p>
                  </a:txBody>
                  <a:tcPr/>
                </a:tc>
                <a:tc>
                  <a:txBody>
                    <a:bodyPr/>
                    <a:lstStyle/>
                    <a:p>
                      <a:pPr lvl="0" algn="ctr"/>
                      <a:endParaRPr lang="en-US" dirty="0"/>
                    </a:p>
                  </a:txBody>
                  <a:tcPr>
                    <a:solidFill>
                      <a:srgbClr val="FF0000"/>
                    </a:solidFill>
                  </a:tcPr>
                </a:tc>
                <a:extLst>
                  <a:ext uri="{0D108BD9-81ED-4DB2-BD59-A6C34878D82A}">
                    <a16:rowId xmlns:a16="http://schemas.microsoft.com/office/drawing/2014/main" val="2082111317"/>
                  </a:ext>
                </a:extLst>
              </a:tr>
              <a:tr h="370840">
                <a:tc>
                  <a:txBody>
                    <a:bodyPr/>
                    <a:lstStyle/>
                    <a:p>
                      <a:pPr algn="ctr"/>
                      <a:r>
                        <a:rPr lang="en-US" dirty="0"/>
                        <a:t>-Payments</a:t>
                      </a:r>
                    </a:p>
                  </a:txBody>
                  <a:tcPr>
                    <a:lnB w="12700" cap="flat" cmpd="sng" algn="ctr">
                      <a:solidFill>
                        <a:schemeClr val="tx1"/>
                      </a:solidFill>
                      <a:prstDash val="dot"/>
                      <a:round/>
                      <a:headEnd type="none" w="med" len="med"/>
                      <a:tailEnd type="none" w="med" len="med"/>
                    </a:lnB>
                  </a:tcPr>
                </a:tc>
                <a:tc>
                  <a:txBody>
                    <a:bodyPr/>
                    <a:lstStyle/>
                    <a:p>
                      <a:pPr lvl="0" algn="ctr"/>
                      <a:endParaRPr lang="en-US" dirty="0"/>
                    </a:p>
                  </a:txBody>
                  <a:tcPr>
                    <a:solidFill>
                      <a:srgbClr val="FF0000"/>
                    </a:solidFill>
                  </a:tcPr>
                </a:tc>
                <a:extLst>
                  <a:ext uri="{0D108BD9-81ED-4DB2-BD59-A6C34878D82A}">
                    <a16:rowId xmlns:a16="http://schemas.microsoft.com/office/drawing/2014/main" val="2984155049"/>
                  </a:ext>
                </a:extLst>
              </a:tr>
              <a:tr h="370840">
                <a:tc>
                  <a:txBody>
                    <a:bodyPr/>
                    <a:lstStyle/>
                    <a:p>
                      <a:pPr algn="ctr"/>
                      <a:r>
                        <a:rPr lang="en-US" dirty="0"/>
                        <a:t>Owe/Refund</a:t>
                      </a:r>
                    </a:p>
                  </a:txBody>
                  <a:tcPr>
                    <a:lnT w="12700" cap="flat" cmpd="sng" algn="ctr">
                      <a:solidFill>
                        <a:schemeClr val="tx1"/>
                      </a:solidFill>
                      <a:prstDash val="dot"/>
                      <a:round/>
                      <a:headEnd type="none" w="med" len="med"/>
                      <a:tailEnd type="none" w="med" len="med"/>
                    </a:lnT>
                    <a:solidFill>
                      <a:srgbClr val="FF0000"/>
                    </a:solidFill>
                  </a:tcPr>
                </a:tc>
                <a:tc>
                  <a:txBody>
                    <a:bodyPr/>
                    <a:lstStyle/>
                    <a:p>
                      <a:pPr lvl="0" algn="ctr"/>
                      <a:endParaRPr lang="en-US" dirty="0"/>
                    </a:p>
                  </a:txBody>
                  <a:tcPr>
                    <a:solidFill>
                      <a:srgbClr val="FF0000"/>
                    </a:solidFill>
                  </a:tcPr>
                </a:tc>
                <a:extLst>
                  <a:ext uri="{0D108BD9-81ED-4DB2-BD59-A6C34878D82A}">
                    <a16:rowId xmlns:a16="http://schemas.microsoft.com/office/drawing/2014/main" val="724016155"/>
                  </a:ext>
                </a:extLst>
              </a:tr>
            </a:tbl>
          </a:graphicData>
        </a:graphic>
      </p:graphicFrame>
    </p:spTree>
    <p:extLst>
      <p:ext uri="{BB962C8B-B14F-4D97-AF65-F5344CB8AC3E}">
        <p14:creationId xmlns:p14="http://schemas.microsoft.com/office/powerpoint/2010/main" val="4239094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5E895-E6F3-8103-0322-B7FAB9E29461}"/>
              </a:ext>
            </a:extLst>
          </p:cNvPr>
          <p:cNvSpPr>
            <a:spLocks noGrp="1"/>
          </p:cNvSpPr>
          <p:nvPr>
            <p:ph type="title"/>
          </p:nvPr>
        </p:nvSpPr>
        <p:spPr/>
        <p:txBody>
          <a:bodyPr/>
          <a:lstStyle/>
          <a:p>
            <a:r>
              <a:rPr lang="en-US" dirty="0"/>
              <a:t>But wait, there are more taxes!</a:t>
            </a:r>
          </a:p>
        </p:txBody>
      </p:sp>
      <p:sp>
        <p:nvSpPr>
          <p:cNvPr id="3" name="Content Placeholder 2">
            <a:extLst>
              <a:ext uri="{FF2B5EF4-FFF2-40B4-BE49-F238E27FC236}">
                <a16:creationId xmlns:a16="http://schemas.microsoft.com/office/drawing/2014/main" id="{AF9832E5-9414-0236-E4CB-CD4EF6E94042}"/>
              </a:ext>
            </a:extLst>
          </p:cNvPr>
          <p:cNvSpPr>
            <a:spLocks noGrp="1"/>
          </p:cNvSpPr>
          <p:nvPr>
            <p:ph idx="1"/>
          </p:nvPr>
        </p:nvSpPr>
        <p:spPr/>
        <p:txBody>
          <a:bodyPr/>
          <a:lstStyle/>
          <a:p>
            <a:pPr marL="0" indent="0">
              <a:buNone/>
            </a:pPr>
            <a:r>
              <a:rPr lang="en-US" dirty="0"/>
              <a:t>Net Investment Income Tax</a:t>
            </a:r>
          </a:p>
          <a:p>
            <a:pPr marL="0" indent="0">
              <a:buNone/>
            </a:pPr>
            <a:r>
              <a:rPr lang="en-US" dirty="0"/>
              <a:t>3.8% on the lesser of:</a:t>
            </a:r>
          </a:p>
          <a:p>
            <a:pPr marL="457200" lvl="1" indent="0">
              <a:buNone/>
            </a:pPr>
            <a:r>
              <a:rPr lang="en-US" dirty="0"/>
              <a:t>investment income (interest, dividends, gains, rental income); or</a:t>
            </a:r>
          </a:p>
          <a:p>
            <a:pPr marL="457200" lvl="1" indent="0">
              <a:buNone/>
            </a:pPr>
            <a:r>
              <a:rPr lang="en-US" dirty="0"/>
              <a:t>MAGI minus $200k (or $250k for joint filers)</a:t>
            </a:r>
          </a:p>
          <a:p>
            <a:pPr marL="457200" lvl="1" indent="0">
              <a:buNone/>
            </a:pPr>
            <a:endParaRPr lang="en-US" dirty="0"/>
          </a:p>
          <a:p>
            <a:pPr marL="457200" lvl="1" indent="0">
              <a:buNone/>
            </a:pPr>
            <a:endParaRPr lang="en-US" dirty="0"/>
          </a:p>
          <a:p>
            <a:pPr marL="0" indent="0">
              <a:buNone/>
            </a:pPr>
            <a:r>
              <a:rPr lang="en-US" dirty="0"/>
              <a:t>Additional Medicare Tax</a:t>
            </a:r>
          </a:p>
          <a:p>
            <a:pPr marL="0" indent="0">
              <a:buNone/>
            </a:pPr>
            <a:r>
              <a:rPr lang="en-US" dirty="0"/>
              <a:t>	0.9% on earned income over $200k (or $250k for joint filers)</a:t>
            </a:r>
          </a:p>
        </p:txBody>
      </p:sp>
    </p:spTree>
    <p:extLst>
      <p:ext uri="{BB962C8B-B14F-4D97-AF65-F5344CB8AC3E}">
        <p14:creationId xmlns:p14="http://schemas.microsoft.com/office/powerpoint/2010/main" val="1754434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836CA-8CC8-AB69-CF66-DCA8D5C5FD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F7DCB5-CA4C-4B91-3FCF-08C009F7F19A}"/>
              </a:ext>
            </a:extLst>
          </p:cNvPr>
          <p:cNvSpPr>
            <a:spLocks noGrp="1"/>
          </p:cNvSpPr>
          <p:nvPr>
            <p:ph type="title"/>
          </p:nvPr>
        </p:nvSpPr>
        <p:spPr/>
        <p:txBody>
          <a:bodyPr/>
          <a:lstStyle/>
          <a:p>
            <a:r>
              <a:rPr lang="en-US" dirty="0"/>
              <a:t>But wait, there are more taxes!</a:t>
            </a:r>
          </a:p>
        </p:txBody>
      </p:sp>
      <p:sp>
        <p:nvSpPr>
          <p:cNvPr id="3" name="Content Placeholder 2">
            <a:extLst>
              <a:ext uri="{FF2B5EF4-FFF2-40B4-BE49-F238E27FC236}">
                <a16:creationId xmlns:a16="http://schemas.microsoft.com/office/drawing/2014/main" id="{E844BBC3-7401-F0AC-32CA-0CB9A51CBC0C}"/>
              </a:ext>
            </a:extLst>
          </p:cNvPr>
          <p:cNvSpPr>
            <a:spLocks noGrp="1"/>
          </p:cNvSpPr>
          <p:nvPr>
            <p:ph idx="1"/>
          </p:nvPr>
        </p:nvSpPr>
        <p:spPr/>
        <p:txBody>
          <a:bodyPr/>
          <a:lstStyle/>
          <a:p>
            <a:pPr marL="0" indent="0">
              <a:buNone/>
            </a:pPr>
            <a:r>
              <a:rPr lang="en-US" dirty="0"/>
              <a:t>Income-Related Monthly Adjustment Amount (IRMAA) is a surcharge on Medicare Part B and Part D premiums for high earners</a:t>
            </a:r>
          </a:p>
          <a:p>
            <a:pPr marL="0" indent="0">
              <a:buNone/>
            </a:pPr>
            <a:endParaRPr lang="en-US" dirty="0"/>
          </a:p>
          <a:p>
            <a:pPr marL="0" indent="0">
              <a:buNone/>
            </a:pPr>
            <a:r>
              <a:rPr lang="en-US" dirty="0"/>
              <a:t>Based on your AGI + Tax-exempt interest (Modified AGI or MAGI)</a:t>
            </a:r>
          </a:p>
          <a:p>
            <a:pPr marL="0" indent="0">
              <a:buNone/>
            </a:pPr>
            <a:endParaRPr lang="en-US" dirty="0"/>
          </a:p>
          <a:p>
            <a:pPr marL="0" indent="0">
              <a:buNone/>
            </a:pPr>
            <a:r>
              <a:rPr lang="en-US" dirty="0"/>
              <a:t>Has a two-year lag, so 2026 premiums are based on 2024 income</a:t>
            </a:r>
          </a:p>
          <a:p>
            <a:pPr marL="0" indent="0">
              <a:buNone/>
            </a:pPr>
            <a:endParaRPr lang="en-US" dirty="0"/>
          </a:p>
          <a:p>
            <a:pPr marL="0" indent="0">
              <a:buNone/>
            </a:pPr>
            <a:r>
              <a:rPr lang="en-US" dirty="0"/>
              <a:t>Thresholds are “</a:t>
            </a:r>
            <a:r>
              <a:rPr lang="en-US" dirty="0" err="1"/>
              <a:t>cliffed</a:t>
            </a:r>
            <a:r>
              <a:rPr lang="en-US" dirty="0"/>
              <a:t>” so one dollar over triggers the next level</a:t>
            </a:r>
          </a:p>
        </p:txBody>
      </p:sp>
    </p:spTree>
    <p:extLst>
      <p:ext uri="{BB962C8B-B14F-4D97-AF65-F5344CB8AC3E}">
        <p14:creationId xmlns:p14="http://schemas.microsoft.com/office/powerpoint/2010/main" val="2464828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0C637-10E3-6F42-B69F-58CA68C433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C53F30-EA98-C96E-DCE9-3C143A98D2CA}"/>
              </a:ext>
            </a:extLst>
          </p:cNvPr>
          <p:cNvSpPr>
            <a:spLocks noGrp="1"/>
          </p:cNvSpPr>
          <p:nvPr>
            <p:ph type="title"/>
          </p:nvPr>
        </p:nvSpPr>
        <p:spPr/>
        <p:txBody>
          <a:bodyPr/>
          <a:lstStyle/>
          <a:p>
            <a:r>
              <a:rPr lang="en-US" dirty="0"/>
              <a:t>Tax Impact of $1 More of AGI</a:t>
            </a:r>
          </a:p>
        </p:txBody>
      </p:sp>
      <p:sp>
        <p:nvSpPr>
          <p:cNvPr id="3" name="Content Placeholder 2">
            <a:extLst>
              <a:ext uri="{FF2B5EF4-FFF2-40B4-BE49-F238E27FC236}">
                <a16:creationId xmlns:a16="http://schemas.microsoft.com/office/drawing/2014/main" id="{F6AC9393-D82A-CC6A-99B7-9F52801D3820}"/>
              </a:ext>
            </a:extLst>
          </p:cNvPr>
          <p:cNvSpPr>
            <a:spLocks noGrp="1"/>
          </p:cNvSpPr>
          <p:nvPr>
            <p:ph idx="1"/>
          </p:nvPr>
        </p:nvSpPr>
        <p:spPr/>
        <p:txBody>
          <a:bodyPr>
            <a:normAutofit fontScale="77500" lnSpcReduction="20000"/>
          </a:bodyPr>
          <a:lstStyle/>
          <a:p>
            <a:r>
              <a:rPr lang="en-US" dirty="0"/>
              <a:t>Marginal tax rate</a:t>
            </a:r>
          </a:p>
          <a:p>
            <a:pPr lvl="1"/>
            <a:r>
              <a:rPr lang="en-US" dirty="0"/>
              <a:t>Tax bracket applied to the next $1 of taxable income</a:t>
            </a:r>
          </a:p>
          <a:p>
            <a:r>
              <a:rPr lang="en-US" dirty="0"/>
              <a:t>“True” marginal tax rate</a:t>
            </a:r>
          </a:p>
          <a:p>
            <a:pPr lvl="1"/>
            <a:r>
              <a:rPr lang="en-US" dirty="0"/>
              <a:t>Percent of the next $1 of adjusted gross income that is lost to taxes or surcharges either directly or indirectly (via a reduction of deductions)</a:t>
            </a:r>
          </a:p>
          <a:p>
            <a:r>
              <a:rPr lang="en-US" dirty="0"/>
              <a:t>Are deductions reduced?</a:t>
            </a:r>
          </a:p>
          <a:p>
            <a:pPr lvl="1"/>
            <a:r>
              <a:rPr lang="en-US" dirty="0"/>
              <a:t>Enhanced senior deduction</a:t>
            </a:r>
          </a:p>
          <a:p>
            <a:pPr lvl="1"/>
            <a:r>
              <a:rPr lang="en-US" dirty="0"/>
              <a:t>State and Local Taxes (SALT) deduction</a:t>
            </a:r>
          </a:p>
          <a:p>
            <a:pPr lvl="1"/>
            <a:r>
              <a:rPr lang="en-US" dirty="0"/>
              <a:t>Itemized charitable donations subject to a floor of 0.5% of AGI</a:t>
            </a:r>
          </a:p>
          <a:p>
            <a:pPr lvl="1"/>
            <a:r>
              <a:rPr lang="en-US" dirty="0"/>
              <a:t>Itemized medical and dental expenses subject to a floor of 7.5% of AGI</a:t>
            </a:r>
          </a:p>
          <a:p>
            <a:r>
              <a:rPr lang="en-US" dirty="0"/>
              <a:t>Are capital gains pushed to another bracket?</a:t>
            </a:r>
          </a:p>
          <a:p>
            <a:r>
              <a:rPr lang="en-US" dirty="0"/>
              <a:t>What about Net Investment Income tax?</a:t>
            </a:r>
          </a:p>
          <a:p>
            <a:r>
              <a:rPr lang="en-US" dirty="0"/>
              <a:t>Does it push you over the next cliff for Medicare surcharges (Income-Related Monthly Adjustment Amount)?</a:t>
            </a:r>
          </a:p>
        </p:txBody>
      </p:sp>
    </p:spTree>
    <p:extLst>
      <p:ext uri="{BB962C8B-B14F-4D97-AF65-F5344CB8AC3E}">
        <p14:creationId xmlns:p14="http://schemas.microsoft.com/office/powerpoint/2010/main" val="2573662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9C291-3E2B-5960-CC61-9CFDFDE983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8DBFC-6634-0BB0-9E1D-53C22B6730F3}"/>
              </a:ext>
            </a:extLst>
          </p:cNvPr>
          <p:cNvSpPr>
            <a:spLocks noGrp="1"/>
          </p:cNvSpPr>
          <p:nvPr>
            <p:ph type="title"/>
          </p:nvPr>
        </p:nvSpPr>
        <p:spPr/>
        <p:txBody>
          <a:bodyPr>
            <a:noAutofit/>
          </a:bodyPr>
          <a:lstStyle/>
          <a:p>
            <a:r>
              <a:rPr lang="en-US" sz="3200" dirty="0"/>
              <a:t>Case Study: Husband and Wife (both 66) have $100k of pension income, $80k of gains, and $60k of medical expenses</a:t>
            </a:r>
          </a:p>
        </p:txBody>
      </p:sp>
      <p:sp>
        <p:nvSpPr>
          <p:cNvPr id="8" name="Content Placeholder 7">
            <a:extLst>
              <a:ext uri="{FF2B5EF4-FFF2-40B4-BE49-F238E27FC236}">
                <a16:creationId xmlns:a16="http://schemas.microsoft.com/office/drawing/2014/main" id="{81907A32-5C95-8DA1-2BEE-45AF87CBC65D}"/>
              </a:ext>
            </a:extLst>
          </p:cNvPr>
          <p:cNvSpPr>
            <a:spLocks noGrp="1"/>
          </p:cNvSpPr>
          <p:nvPr>
            <p:ph sz="half" idx="1"/>
          </p:nvPr>
        </p:nvSpPr>
        <p:spPr/>
        <p:txBody>
          <a:bodyPr>
            <a:normAutofit/>
          </a:bodyPr>
          <a:lstStyle/>
          <a:p>
            <a:pPr marL="0" indent="0">
              <a:buNone/>
            </a:pPr>
            <a:r>
              <a:rPr lang="en-US" dirty="0"/>
              <a:t>AGI: $180k</a:t>
            </a:r>
          </a:p>
          <a:p>
            <a:pPr marL="0" indent="0">
              <a:buNone/>
            </a:pPr>
            <a:endParaRPr lang="en-US" dirty="0"/>
          </a:p>
          <a:p>
            <a:pPr marL="0" indent="0">
              <a:buNone/>
            </a:pPr>
            <a:r>
              <a:rPr lang="en-US" dirty="0"/>
              <a:t>Itemized &gt; Standard deduction</a:t>
            </a:r>
          </a:p>
          <a:p>
            <a:pPr marL="0" indent="0">
              <a:buNone/>
            </a:pPr>
            <a:r>
              <a:rPr lang="en-US" dirty="0"/>
              <a:t>60-.075(180)=$46,500</a:t>
            </a:r>
          </a:p>
          <a:p>
            <a:pPr marL="0" indent="0">
              <a:buNone/>
            </a:pPr>
            <a:r>
              <a:rPr lang="en-US" dirty="0"/>
              <a:t>Senior deduction: $1,650 x 2</a:t>
            </a:r>
          </a:p>
          <a:p>
            <a:pPr marL="0" indent="0">
              <a:buNone/>
            </a:pPr>
            <a:r>
              <a:rPr lang="en-US" dirty="0"/>
              <a:t>Enhanced Sr. deduction: </a:t>
            </a:r>
          </a:p>
          <a:p>
            <a:pPr marL="0" indent="0">
              <a:buNone/>
            </a:pPr>
            <a:r>
              <a:rPr lang="en-US" dirty="0"/>
              <a:t>$4,200 x 2</a:t>
            </a:r>
          </a:p>
          <a:p>
            <a:pPr marL="0" indent="0">
              <a:buNone/>
            </a:pPr>
            <a:r>
              <a:rPr lang="en-US" dirty="0"/>
              <a:t>Taxable income: $121,800</a:t>
            </a:r>
          </a:p>
        </p:txBody>
      </p:sp>
      <p:sp>
        <p:nvSpPr>
          <p:cNvPr id="10" name="Content Placeholder 7">
            <a:extLst>
              <a:ext uri="{FF2B5EF4-FFF2-40B4-BE49-F238E27FC236}">
                <a16:creationId xmlns:a16="http://schemas.microsoft.com/office/drawing/2014/main" id="{47B4795B-E154-74E3-8C84-AAEB05EA1D4F}"/>
              </a:ext>
            </a:extLst>
          </p:cNvPr>
          <p:cNvSpPr>
            <a:spLocks noGrp="1"/>
          </p:cNvSpPr>
          <p:nvPr>
            <p:ph sz="half" idx="2"/>
          </p:nvPr>
        </p:nvSpPr>
        <p:spPr/>
        <p:txBody>
          <a:bodyPr>
            <a:normAutofit/>
          </a:bodyPr>
          <a:lstStyle/>
          <a:p>
            <a:pPr marL="0" indent="0">
              <a:buNone/>
            </a:pPr>
            <a:r>
              <a:rPr lang="en-US" dirty="0"/>
              <a:t>Tax computation:</a:t>
            </a:r>
          </a:p>
          <a:p>
            <a:pPr marL="0" indent="0">
              <a:buNone/>
            </a:pPr>
            <a:r>
              <a:rPr lang="en-US" dirty="0"/>
              <a:t>24,800 x 10% = 2,480</a:t>
            </a:r>
          </a:p>
          <a:p>
            <a:pPr marL="0" indent="0">
              <a:buNone/>
            </a:pPr>
            <a:r>
              <a:rPr lang="en-US" dirty="0"/>
              <a:t>17,000 x 12% = 2,040</a:t>
            </a:r>
          </a:p>
          <a:p>
            <a:pPr marL="0" indent="0">
              <a:buNone/>
            </a:pPr>
            <a:r>
              <a:rPr lang="en-US" dirty="0"/>
              <a:t>57,100 x    0% =          0</a:t>
            </a:r>
          </a:p>
          <a:p>
            <a:pPr marL="0" indent="0">
              <a:buNone/>
            </a:pPr>
            <a:r>
              <a:rPr lang="en-US" dirty="0"/>
              <a:t>22,900 x  15% = 3,435</a:t>
            </a:r>
          </a:p>
          <a:p>
            <a:pPr marL="0" indent="0">
              <a:buNone/>
            </a:pPr>
            <a:endParaRPr lang="en-US" dirty="0"/>
          </a:p>
          <a:p>
            <a:pPr marL="0" indent="0">
              <a:buNone/>
            </a:pPr>
            <a:r>
              <a:rPr lang="en-US" dirty="0"/>
              <a:t>Federal taxes: $7,955</a:t>
            </a:r>
          </a:p>
        </p:txBody>
      </p:sp>
    </p:spTree>
    <p:extLst>
      <p:ext uri="{BB962C8B-B14F-4D97-AF65-F5344CB8AC3E}">
        <p14:creationId xmlns:p14="http://schemas.microsoft.com/office/powerpoint/2010/main" val="1003775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8BE7-FAC2-BF4E-26BB-8F1D2B8BC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5CF0B8-6EC9-DD8D-C0D4-365B16BD0FD6}"/>
              </a:ext>
            </a:extLst>
          </p:cNvPr>
          <p:cNvSpPr>
            <a:spLocks noGrp="1"/>
          </p:cNvSpPr>
          <p:nvPr>
            <p:ph type="title"/>
          </p:nvPr>
        </p:nvSpPr>
        <p:spPr/>
        <p:txBody>
          <a:bodyPr>
            <a:noAutofit/>
          </a:bodyPr>
          <a:lstStyle/>
          <a:p>
            <a:r>
              <a:rPr lang="en-US" sz="3200" dirty="0"/>
              <a:t>Case Study: Husband and Wife (both 66) have $100k of pension income, $80k of gains, and $60k of medical expenses</a:t>
            </a:r>
            <a:br>
              <a:rPr lang="en-US" sz="3200" dirty="0"/>
            </a:br>
            <a:r>
              <a:rPr lang="en-US" sz="3200" dirty="0">
                <a:solidFill>
                  <a:srgbClr val="FF0000"/>
                </a:solidFill>
              </a:rPr>
              <a:t>and also took a $10k IRA distribution</a:t>
            </a:r>
          </a:p>
        </p:txBody>
      </p:sp>
      <p:sp>
        <p:nvSpPr>
          <p:cNvPr id="8" name="Content Placeholder 7">
            <a:extLst>
              <a:ext uri="{FF2B5EF4-FFF2-40B4-BE49-F238E27FC236}">
                <a16:creationId xmlns:a16="http://schemas.microsoft.com/office/drawing/2014/main" id="{ACB01861-1369-E93D-C03D-2EF72FE43BFC}"/>
              </a:ext>
            </a:extLst>
          </p:cNvPr>
          <p:cNvSpPr>
            <a:spLocks noGrp="1"/>
          </p:cNvSpPr>
          <p:nvPr>
            <p:ph sz="half" idx="1"/>
          </p:nvPr>
        </p:nvSpPr>
        <p:spPr/>
        <p:txBody>
          <a:bodyPr>
            <a:normAutofit/>
          </a:bodyPr>
          <a:lstStyle/>
          <a:p>
            <a:pPr marL="0" indent="0">
              <a:buNone/>
            </a:pPr>
            <a:r>
              <a:rPr lang="en-US" dirty="0"/>
              <a:t>AGI: </a:t>
            </a:r>
            <a:r>
              <a:rPr lang="en-US" strike="sngStrike" dirty="0"/>
              <a:t>$180k</a:t>
            </a:r>
            <a:r>
              <a:rPr lang="en-US" dirty="0"/>
              <a:t> </a:t>
            </a:r>
            <a:r>
              <a:rPr lang="en-US" dirty="0">
                <a:solidFill>
                  <a:srgbClr val="FF0000"/>
                </a:solidFill>
              </a:rPr>
              <a:t>$190k</a:t>
            </a:r>
          </a:p>
          <a:p>
            <a:pPr marL="0" indent="0">
              <a:buNone/>
            </a:pPr>
            <a:endParaRPr lang="en-US" dirty="0"/>
          </a:p>
          <a:p>
            <a:pPr marL="0" indent="0">
              <a:buNone/>
            </a:pPr>
            <a:r>
              <a:rPr lang="en-US" dirty="0"/>
              <a:t>Itemized &gt; Standard deduction</a:t>
            </a:r>
          </a:p>
          <a:p>
            <a:pPr marL="0" indent="0">
              <a:buNone/>
            </a:pPr>
            <a:r>
              <a:rPr lang="en-US" dirty="0"/>
              <a:t>60-.075(</a:t>
            </a:r>
            <a:r>
              <a:rPr lang="en-US" dirty="0">
                <a:solidFill>
                  <a:srgbClr val="FF0000"/>
                </a:solidFill>
              </a:rPr>
              <a:t>190</a:t>
            </a:r>
            <a:r>
              <a:rPr lang="en-US" dirty="0"/>
              <a:t>)=</a:t>
            </a:r>
            <a:r>
              <a:rPr lang="en-US" strike="sngStrike" dirty="0"/>
              <a:t>$46,500</a:t>
            </a:r>
            <a:r>
              <a:rPr lang="en-US" dirty="0"/>
              <a:t> </a:t>
            </a:r>
            <a:r>
              <a:rPr lang="en-US" dirty="0">
                <a:solidFill>
                  <a:srgbClr val="FF0000"/>
                </a:solidFill>
              </a:rPr>
              <a:t>$45,750</a:t>
            </a:r>
            <a:endParaRPr lang="en-US" strike="sngStrike" dirty="0">
              <a:solidFill>
                <a:srgbClr val="FF0000"/>
              </a:solidFill>
            </a:endParaRPr>
          </a:p>
          <a:p>
            <a:pPr marL="0" indent="0">
              <a:buNone/>
            </a:pPr>
            <a:r>
              <a:rPr lang="en-US" dirty="0"/>
              <a:t>Senior deduction: $1,650 x 2</a:t>
            </a:r>
          </a:p>
          <a:p>
            <a:pPr marL="0" indent="0">
              <a:buNone/>
            </a:pPr>
            <a:r>
              <a:rPr lang="en-US" dirty="0"/>
              <a:t>Enhanced Sr. deduction: </a:t>
            </a:r>
          </a:p>
          <a:p>
            <a:pPr marL="0" indent="0">
              <a:buNone/>
            </a:pPr>
            <a:r>
              <a:rPr lang="en-US" strike="sngStrike" dirty="0"/>
              <a:t>$4,200</a:t>
            </a:r>
            <a:r>
              <a:rPr lang="en-US" dirty="0"/>
              <a:t> </a:t>
            </a:r>
            <a:r>
              <a:rPr lang="en-US" dirty="0">
                <a:solidFill>
                  <a:srgbClr val="FF0000"/>
                </a:solidFill>
              </a:rPr>
              <a:t>$3,600</a:t>
            </a:r>
            <a:r>
              <a:rPr lang="en-US" dirty="0"/>
              <a:t> x 2</a:t>
            </a:r>
          </a:p>
          <a:p>
            <a:pPr marL="0" indent="0">
              <a:buNone/>
            </a:pPr>
            <a:r>
              <a:rPr lang="en-US" dirty="0"/>
              <a:t>Taxable inc.: </a:t>
            </a:r>
            <a:r>
              <a:rPr lang="en-US" strike="sngStrike" dirty="0"/>
              <a:t>$121,800</a:t>
            </a:r>
            <a:r>
              <a:rPr lang="en-US" dirty="0"/>
              <a:t> </a:t>
            </a:r>
            <a:r>
              <a:rPr lang="en-US" dirty="0">
                <a:solidFill>
                  <a:srgbClr val="FF0000"/>
                </a:solidFill>
              </a:rPr>
              <a:t>$133,750</a:t>
            </a:r>
            <a:endParaRPr lang="en-US" strike="sngStrike" dirty="0">
              <a:solidFill>
                <a:srgbClr val="FF0000"/>
              </a:solidFill>
            </a:endParaRPr>
          </a:p>
        </p:txBody>
      </p:sp>
      <p:sp>
        <p:nvSpPr>
          <p:cNvPr id="10" name="Content Placeholder 7">
            <a:extLst>
              <a:ext uri="{FF2B5EF4-FFF2-40B4-BE49-F238E27FC236}">
                <a16:creationId xmlns:a16="http://schemas.microsoft.com/office/drawing/2014/main" id="{8F84FEC6-7458-0D76-168E-5FA69B9D1382}"/>
              </a:ext>
            </a:extLst>
          </p:cNvPr>
          <p:cNvSpPr>
            <a:spLocks noGrp="1"/>
          </p:cNvSpPr>
          <p:nvPr>
            <p:ph sz="half" idx="2"/>
          </p:nvPr>
        </p:nvSpPr>
        <p:spPr/>
        <p:txBody>
          <a:bodyPr>
            <a:normAutofit/>
          </a:bodyPr>
          <a:lstStyle/>
          <a:p>
            <a:pPr marL="0" indent="0">
              <a:buNone/>
            </a:pPr>
            <a:r>
              <a:rPr lang="en-US" dirty="0"/>
              <a:t>Tax computation:</a:t>
            </a:r>
          </a:p>
          <a:p>
            <a:pPr marL="0" indent="0">
              <a:buNone/>
            </a:pPr>
            <a:r>
              <a:rPr lang="en-US" dirty="0"/>
              <a:t>24,800 x 10% = 2,480</a:t>
            </a:r>
          </a:p>
          <a:p>
            <a:pPr marL="0" indent="0">
              <a:buNone/>
            </a:pPr>
            <a:r>
              <a:rPr lang="en-US" dirty="0">
                <a:solidFill>
                  <a:srgbClr val="FF0000"/>
                </a:solidFill>
              </a:rPr>
              <a:t>28,950</a:t>
            </a:r>
            <a:r>
              <a:rPr lang="en-US" dirty="0"/>
              <a:t> x 12% = </a:t>
            </a:r>
            <a:r>
              <a:rPr lang="en-US" dirty="0">
                <a:solidFill>
                  <a:srgbClr val="FF0000"/>
                </a:solidFill>
              </a:rPr>
              <a:t>3,474</a:t>
            </a:r>
          </a:p>
          <a:p>
            <a:pPr marL="0" indent="0">
              <a:buNone/>
            </a:pPr>
            <a:r>
              <a:rPr lang="en-US" dirty="0">
                <a:solidFill>
                  <a:srgbClr val="FF0000"/>
                </a:solidFill>
              </a:rPr>
              <a:t>45,150</a:t>
            </a:r>
            <a:r>
              <a:rPr lang="en-US" dirty="0"/>
              <a:t> x    0% =          0</a:t>
            </a:r>
          </a:p>
          <a:p>
            <a:pPr marL="0" indent="0">
              <a:buNone/>
            </a:pPr>
            <a:r>
              <a:rPr lang="en-US" dirty="0">
                <a:solidFill>
                  <a:srgbClr val="FF0000"/>
                </a:solidFill>
              </a:rPr>
              <a:t>34,850</a:t>
            </a:r>
            <a:r>
              <a:rPr lang="en-US" dirty="0"/>
              <a:t> x  15% = </a:t>
            </a:r>
            <a:r>
              <a:rPr lang="en-US" dirty="0">
                <a:solidFill>
                  <a:srgbClr val="FF0000"/>
                </a:solidFill>
              </a:rPr>
              <a:t>5,228</a:t>
            </a:r>
          </a:p>
          <a:p>
            <a:pPr marL="0" indent="0">
              <a:buNone/>
            </a:pPr>
            <a:endParaRPr lang="en-US" dirty="0"/>
          </a:p>
          <a:p>
            <a:pPr marL="0" indent="0">
              <a:buNone/>
            </a:pPr>
            <a:r>
              <a:rPr lang="en-US" dirty="0"/>
              <a:t>Federal taxes: </a:t>
            </a:r>
            <a:r>
              <a:rPr lang="en-US" strike="sngStrike" dirty="0"/>
              <a:t>$7,955</a:t>
            </a:r>
            <a:r>
              <a:rPr lang="en-US" dirty="0"/>
              <a:t> </a:t>
            </a:r>
            <a:r>
              <a:rPr lang="en-US" dirty="0">
                <a:solidFill>
                  <a:srgbClr val="FF0000"/>
                </a:solidFill>
              </a:rPr>
              <a:t>$11,182</a:t>
            </a:r>
          </a:p>
          <a:p>
            <a:pPr marL="0" indent="0">
              <a:buNone/>
            </a:pPr>
            <a:r>
              <a:rPr lang="en-US" dirty="0">
                <a:solidFill>
                  <a:srgbClr val="FF0000"/>
                </a:solidFill>
              </a:rPr>
              <a:t>Nets $6,773 of $10k distribution</a:t>
            </a:r>
          </a:p>
        </p:txBody>
      </p:sp>
    </p:spTree>
    <p:extLst>
      <p:ext uri="{BB962C8B-B14F-4D97-AF65-F5344CB8AC3E}">
        <p14:creationId xmlns:p14="http://schemas.microsoft.com/office/powerpoint/2010/main" val="255414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charRg st="59" end="8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charRg st="87" end="10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charRg st="110" end="14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charRg st="140" end="17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2BB17-C07F-6EDC-C6C2-42F3CE5E3B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B29246-7091-AF53-D1D4-35749E5FA21A}"/>
              </a:ext>
            </a:extLst>
          </p:cNvPr>
          <p:cNvSpPr>
            <a:spLocks noGrp="1"/>
          </p:cNvSpPr>
          <p:nvPr>
            <p:ph type="title"/>
          </p:nvPr>
        </p:nvSpPr>
        <p:spPr/>
        <p:txBody>
          <a:bodyPr>
            <a:noAutofit/>
          </a:bodyPr>
          <a:lstStyle/>
          <a:p>
            <a:r>
              <a:rPr lang="en-US" sz="3200" dirty="0"/>
              <a:t>Case Study: Husband and Wife (both 64) have $122,200 of pension income and $160k of tax-exempt interest</a:t>
            </a:r>
          </a:p>
        </p:txBody>
      </p:sp>
      <p:sp>
        <p:nvSpPr>
          <p:cNvPr id="8" name="Content Placeholder 7">
            <a:extLst>
              <a:ext uri="{FF2B5EF4-FFF2-40B4-BE49-F238E27FC236}">
                <a16:creationId xmlns:a16="http://schemas.microsoft.com/office/drawing/2014/main" id="{AD2E2AF0-981D-6460-4302-B1ACE68E7F6D}"/>
              </a:ext>
            </a:extLst>
          </p:cNvPr>
          <p:cNvSpPr>
            <a:spLocks noGrp="1"/>
          </p:cNvSpPr>
          <p:nvPr>
            <p:ph sz="half" idx="1"/>
          </p:nvPr>
        </p:nvSpPr>
        <p:spPr/>
        <p:txBody>
          <a:bodyPr>
            <a:normAutofit/>
          </a:bodyPr>
          <a:lstStyle/>
          <a:p>
            <a:pPr marL="0" indent="0">
              <a:buNone/>
            </a:pPr>
            <a:r>
              <a:rPr lang="en-US" dirty="0"/>
              <a:t>AGI: $122,200</a:t>
            </a:r>
          </a:p>
          <a:p>
            <a:pPr marL="0" indent="0">
              <a:buNone/>
            </a:pPr>
            <a:r>
              <a:rPr lang="en-US" dirty="0"/>
              <a:t>Standard deduction: $32,200</a:t>
            </a:r>
          </a:p>
          <a:p>
            <a:pPr marL="0" indent="0">
              <a:buNone/>
            </a:pPr>
            <a:r>
              <a:rPr lang="en-US" dirty="0"/>
              <a:t>Taxable income: $90,000</a:t>
            </a:r>
          </a:p>
          <a:p>
            <a:pPr marL="0" indent="0">
              <a:buNone/>
            </a:pPr>
            <a:r>
              <a:rPr lang="en-US" dirty="0"/>
              <a:t>Tax computation:</a:t>
            </a:r>
          </a:p>
          <a:p>
            <a:pPr marL="0" indent="0">
              <a:buNone/>
            </a:pPr>
            <a:r>
              <a:rPr lang="en-US" dirty="0"/>
              <a:t>24,800 x 10% = 2,480</a:t>
            </a:r>
          </a:p>
          <a:p>
            <a:pPr marL="0" indent="0">
              <a:buNone/>
            </a:pPr>
            <a:r>
              <a:rPr lang="en-US" dirty="0"/>
              <a:t>65,200 x 12% = 7,824</a:t>
            </a:r>
          </a:p>
          <a:p>
            <a:pPr marL="0" indent="0">
              <a:buNone/>
            </a:pPr>
            <a:r>
              <a:rPr lang="en-US" dirty="0"/>
              <a:t>Federal taxes: $10,304</a:t>
            </a:r>
          </a:p>
        </p:txBody>
      </p:sp>
      <p:sp>
        <p:nvSpPr>
          <p:cNvPr id="10" name="Content Placeholder 7">
            <a:extLst>
              <a:ext uri="{FF2B5EF4-FFF2-40B4-BE49-F238E27FC236}">
                <a16:creationId xmlns:a16="http://schemas.microsoft.com/office/drawing/2014/main" id="{D544D032-B3D8-A024-54B6-196F0FCDDEA0}"/>
              </a:ext>
            </a:extLst>
          </p:cNvPr>
          <p:cNvSpPr>
            <a:spLocks noGrp="1"/>
          </p:cNvSpPr>
          <p:nvPr>
            <p:ph sz="half" idx="2"/>
          </p:nvPr>
        </p:nvSpPr>
        <p:spPr/>
        <p:txBody>
          <a:bodyPr>
            <a:normAutofit/>
          </a:bodyPr>
          <a:lstStyle/>
          <a:p>
            <a:pPr marL="0" indent="0">
              <a:buNone/>
            </a:pPr>
            <a:r>
              <a:rPr lang="en-US" dirty="0"/>
              <a:t>Two years later…</a:t>
            </a:r>
          </a:p>
          <a:p>
            <a:pPr marL="0" indent="0">
              <a:buNone/>
            </a:pPr>
            <a:r>
              <a:rPr lang="en-US" dirty="0"/>
              <a:t>1</a:t>
            </a:r>
            <a:r>
              <a:rPr lang="en-US" baseline="30000" dirty="0"/>
              <a:t>st</a:t>
            </a:r>
            <a:r>
              <a:rPr lang="en-US" dirty="0"/>
              <a:t> 2028 IRMAA tier: $229k</a:t>
            </a:r>
          </a:p>
          <a:p>
            <a:pPr marL="0" indent="0">
              <a:buNone/>
            </a:pPr>
            <a:r>
              <a:rPr lang="en-US" dirty="0"/>
              <a:t>2</a:t>
            </a:r>
            <a:r>
              <a:rPr lang="en-US" baseline="30000" dirty="0"/>
              <a:t>nd</a:t>
            </a:r>
            <a:r>
              <a:rPr lang="en-US" dirty="0"/>
              <a:t> 2028 IRMAA tier: $288k</a:t>
            </a:r>
          </a:p>
          <a:p>
            <a:pPr marL="0" indent="0">
              <a:buNone/>
            </a:pPr>
            <a:r>
              <a:rPr lang="en-US" dirty="0"/>
              <a:t>2026 MAGI: $282,200 </a:t>
            </a:r>
            <a:endParaRPr lang="en-US" dirty="0">
              <a:solidFill>
                <a:srgbClr val="FF0000"/>
              </a:solidFill>
            </a:endParaRPr>
          </a:p>
          <a:p>
            <a:pPr marL="0" indent="0">
              <a:buNone/>
            </a:pPr>
            <a:endParaRPr lang="en-US" dirty="0"/>
          </a:p>
          <a:p>
            <a:pPr marL="0" indent="0">
              <a:buNone/>
            </a:pPr>
            <a:r>
              <a:rPr lang="en-US" dirty="0"/>
              <a:t>IRMAA: $105 x 12 x 2 = $2,520</a:t>
            </a:r>
          </a:p>
        </p:txBody>
      </p:sp>
    </p:spTree>
    <p:extLst>
      <p:ext uri="{BB962C8B-B14F-4D97-AF65-F5344CB8AC3E}">
        <p14:creationId xmlns:p14="http://schemas.microsoft.com/office/powerpoint/2010/main" val="343836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CB74C-E9ED-B3AF-4C00-C05913216A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537423-ABE3-08E6-2420-225F7B9BF5E7}"/>
              </a:ext>
            </a:extLst>
          </p:cNvPr>
          <p:cNvSpPr>
            <a:spLocks noGrp="1"/>
          </p:cNvSpPr>
          <p:nvPr>
            <p:ph type="title"/>
          </p:nvPr>
        </p:nvSpPr>
        <p:spPr/>
        <p:txBody>
          <a:bodyPr>
            <a:noAutofit/>
          </a:bodyPr>
          <a:lstStyle/>
          <a:p>
            <a:r>
              <a:rPr lang="en-US" sz="3200" dirty="0"/>
              <a:t>Case Study: Husband and Wife (both 64) have $122,200 of pension income and $160k of tax-exempt interest </a:t>
            </a:r>
            <a:r>
              <a:rPr lang="en-US" sz="3200" dirty="0">
                <a:solidFill>
                  <a:srgbClr val="FF0000"/>
                </a:solidFill>
              </a:rPr>
              <a:t>and also took a $10k IRA distribution</a:t>
            </a:r>
            <a:endParaRPr lang="en-US" sz="3200" dirty="0"/>
          </a:p>
        </p:txBody>
      </p:sp>
      <p:sp>
        <p:nvSpPr>
          <p:cNvPr id="8" name="Content Placeholder 7">
            <a:extLst>
              <a:ext uri="{FF2B5EF4-FFF2-40B4-BE49-F238E27FC236}">
                <a16:creationId xmlns:a16="http://schemas.microsoft.com/office/drawing/2014/main" id="{55D057AE-91A3-B750-2A42-337313BEDD53}"/>
              </a:ext>
            </a:extLst>
          </p:cNvPr>
          <p:cNvSpPr>
            <a:spLocks noGrp="1"/>
          </p:cNvSpPr>
          <p:nvPr>
            <p:ph sz="half" idx="1"/>
          </p:nvPr>
        </p:nvSpPr>
        <p:spPr/>
        <p:txBody>
          <a:bodyPr>
            <a:normAutofit/>
          </a:bodyPr>
          <a:lstStyle/>
          <a:p>
            <a:pPr marL="0" indent="0">
              <a:buNone/>
            </a:pPr>
            <a:r>
              <a:rPr lang="en-US" dirty="0"/>
              <a:t>AGI: </a:t>
            </a:r>
            <a:r>
              <a:rPr lang="en-US" strike="sngStrike" dirty="0"/>
              <a:t>$122,200</a:t>
            </a:r>
            <a:r>
              <a:rPr lang="en-US" dirty="0"/>
              <a:t> </a:t>
            </a:r>
            <a:r>
              <a:rPr lang="en-US" dirty="0">
                <a:solidFill>
                  <a:srgbClr val="FF0000"/>
                </a:solidFill>
              </a:rPr>
              <a:t>$132,200</a:t>
            </a:r>
            <a:endParaRPr lang="en-US" strike="sngStrike" dirty="0">
              <a:solidFill>
                <a:srgbClr val="FF0000"/>
              </a:solidFill>
            </a:endParaRPr>
          </a:p>
          <a:p>
            <a:pPr marL="0" indent="0">
              <a:buNone/>
            </a:pPr>
            <a:r>
              <a:rPr lang="en-US" dirty="0"/>
              <a:t>Standard deduction: $32,200</a:t>
            </a:r>
          </a:p>
          <a:p>
            <a:pPr marL="0" indent="0">
              <a:buNone/>
            </a:pPr>
            <a:r>
              <a:rPr lang="en-US" dirty="0"/>
              <a:t>Taxable income: </a:t>
            </a:r>
            <a:r>
              <a:rPr lang="en-US" dirty="0">
                <a:solidFill>
                  <a:srgbClr val="FF0000"/>
                </a:solidFill>
              </a:rPr>
              <a:t>$100,000</a:t>
            </a:r>
          </a:p>
          <a:p>
            <a:pPr marL="0" indent="0">
              <a:buNone/>
            </a:pPr>
            <a:r>
              <a:rPr lang="en-US" dirty="0"/>
              <a:t>Tax computation:</a:t>
            </a:r>
          </a:p>
          <a:p>
            <a:pPr marL="0" indent="0">
              <a:buNone/>
            </a:pPr>
            <a:r>
              <a:rPr lang="en-US" dirty="0"/>
              <a:t>24,800 x 10% = 2,480</a:t>
            </a:r>
          </a:p>
          <a:p>
            <a:pPr marL="0" indent="0">
              <a:buNone/>
            </a:pPr>
            <a:r>
              <a:rPr lang="en-US" dirty="0">
                <a:solidFill>
                  <a:srgbClr val="FF0000"/>
                </a:solidFill>
              </a:rPr>
              <a:t>75,200</a:t>
            </a:r>
            <a:r>
              <a:rPr lang="en-US" dirty="0"/>
              <a:t> x 12% = </a:t>
            </a:r>
            <a:r>
              <a:rPr lang="en-US" strike="sngStrike" dirty="0"/>
              <a:t>7,824</a:t>
            </a:r>
            <a:r>
              <a:rPr lang="en-US" dirty="0"/>
              <a:t> </a:t>
            </a:r>
            <a:r>
              <a:rPr lang="en-US" dirty="0">
                <a:solidFill>
                  <a:srgbClr val="FF0000"/>
                </a:solidFill>
              </a:rPr>
              <a:t>9,024</a:t>
            </a:r>
            <a:endParaRPr lang="en-US" strike="sngStrike" dirty="0">
              <a:solidFill>
                <a:srgbClr val="FF0000"/>
              </a:solidFill>
            </a:endParaRPr>
          </a:p>
          <a:p>
            <a:pPr marL="0" indent="0">
              <a:buNone/>
            </a:pPr>
            <a:r>
              <a:rPr lang="en-US" dirty="0"/>
              <a:t>Federal taxes: </a:t>
            </a:r>
            <a:r>
              <a:rPr lang="en-US" strike="sngStrike" dirty="0"/>
              <a:t>$10,304</a:t>
            </a:r>
            <a:r>
              <a:rPr lang="en-US" dirty="0"/>
              <a:t> </a:t>
            </a:r>
            <a:r>
              <a:rPr lang="en-US" dirty="0">
                <a:solidFill>
                  <a:srgbClr val="FF0000"/>
                </a:solidFill>
              </a:rPr>
              <a:t>$11,504</a:t>
            </a:r>
            <a:endParaRPr lang="en-US" strike="sngStrike" dirty="0">
              <a:solidFill>
                <a:srgbClr val="FF0000"/>
              </a:solidFill>
            </a:endParaRPr>
          </a:p>
        </p:txBody>
      </p:sp>
      <p:sp>
        <p:nvSpPr>
          <p:cNvPr id="10" name="Content Placeholder 7">
            <a:extLst>
              <a:ext uri="{FF2B5EF4-FFF2-40B4-BE49-F238E27FC236}">
                <a16:creationId xmlns:a16="http://schemas.microsoft.com/office/drawing/2014/main" id="{8602382C-7346-A836-0361-FB75476CA165}"/>
              </a:ext>
            </a:extLst>
          </p:cNvPr>
          <p:cNvSpPr>
            <a:spLocks noGrp="1"/>
          </p:cNvSpPr>
          <p:nvPr>
            <p:ph sz="half" idx="2"/>
          </p:nvPr>
        </p:nvSpPr>
        <p:spPr/>
        <p:txBody>
          <a:bodyPr>
            <a:normAutofit/>
          </a:bodyPr>
          <a:lstStyle/>
          <a:p>
            <a:pPr marL="0" indent="0">
              <a:buNone/>
            </a:pPr>
            <a:r>
              <a:rPr lang="en-US" dirty="0"/>
              <a:t>Two years later…</a:t>
            </a:r>
          </a:p>
          <a:p>
            <a:pPr marL="0" indent="0">
              <a:buNone/>
            </a:pPr>
            <a:r>
              <a:rPr lang="en-US" dirty="0"/>
              <a:t>1</a:t>
            </a:r>
            <a:r>
              <a:rPr lang="en-US" baseline="30000" dirty="0"/>
              <a:t>st</a:t>
            </a:r>
            <a:r>
              <a:rPr lang="en-US" dirty="0"/>
              <a:t> 2028 IRMAA tier: $229k</a:t>
            </a:r>
          </a:p>
          <a:p>
            <a:pPr marL="0" indent="0">
              <a:buNone/>
            </a:pPr>
            <a:r>
              <a:rPr lang="en-US" dirty="0"/>
              <a:t>2</a:t>
            </a:r>
            <a:r>
              <a:rPr lang="en-US" baseline="30000" dirty="0"/>
              <a:t>nd</a:t>
            </a:r>
            <a:r>
              <a:rPr lang="en-US" dirty="0"/>
              <a:t> 2028 IRMAA tier: $288k</a:t>
            </a:r>
          </a:p>
          <a:p>
            <a:pPr marL="0" indent="0">
              <a:buNone/>
            </a:pPr>
            <a:r>
              <a:rPr lang="en-US" dirty="0"/>
              <a:t>2026 MAGI: </a:t>
            </a:r>
            <a:r>
              <a:rPr lang="en-US" strike="sngStrike" dirty="0"/>
              <a:t>$282,200</a:t>
            </a:r>
            <a:r>
              <a:rPr lang="en-US" dirty="0"/>
              <a:t> </a:t>
            </a:r>
            <a:r>
              <a:rPr lang="en-US" dirty="0">
                <a:solidFill>
                  <a:srgbClr val="FF0000"/>
                </a:solidFill>
              </a:rPr>
              <a:t>$292,200</a:t>
            </a:r>
            <a:endParaRPr lang="en-US" strike="sngStrike" dirty="0">
              <a:solidFill>
                <a:srgbClr val="FF0000"/>
              </a:solidFill>
            </a:endParaRPr>
          </a:p>
          <a:p>
            <a:pPr marL="0" indent="0">
              <a:buNone/>
            </a:pPr>
            <a:endParaRPr lang="en-US" dirty="0"/>
          </a:p>
          <a:p>
            <a:pPr marL="0" indent="0">
              <a:buNone/>
            </a:pPr>
            <a:r>
              <a:rPr lang="en-US" dirty="0"/>
              <a:t>IRMAA: </a:t>
            </a:r>
            <a:r>
              <a:rPr lang="en-US" strike="sngStrike" dirty="0"/>
              <a:t>$105 </a:t>
            </a:r>
            <a:r>
              <a:rPr lang="en-US" dirty="0"/>
              <a:t>x 12 x 2 = </a:t>
            </a:r>
            <a:r>
              <a:rPr lang="en-US" strike="sngStrike" dirty="0"/>
              <a:t>$2,520</a:t>
            </a:r>
          </a:p>
          <a:p>
            <a:pPr marL="0" indent="0">
              <a:buNone/>
            </a:pPr>
            <a:r>
              <a:rPr lang="en-US" dirty="0"/>
              <a:t>	    </a:t>
            </a:r>
            <a:r>
              <a:rPr lang="en-US" dirty="0">
                <a:solidFill>
                  <a:srgbClr val="FF0000"/>
                </a:solidFill>
              </a:rPr>
              <a:t>$265 </a:t>
            </a:r>
            <a:r>
              <a:rPr lang="en-US" dirty="0"/>
              <a:t>x 12 x 2 = </a:t>
            </a:r>
            <a:r>
              <a:rPr lang="en-US" dirty="0">
                <a:solidFill>
                  <a:srgbClr val="FF0000"/>
                </a:solidFill>
              </a:rPr>
              <a:t>$6,360</a:t>
            </a:r>
          </a:p>
          <a:p>
            <a:pPr marL="0" indent="0">
              <a:buNone/>
            </a:pPr>
            <a:r>
              <a:rPr lang="en-US" dirty="0">
                <a:solidFill>
                  <a:srgbClr val="FF0000"/>
                </a:solidFill>
              </a:rPr>
              <a:t>Nets $4,960 of $10k distribution</a:t>
            </a:r>
          </a:p>
        </p:txBody>
      </p:sp>
    </p:spTree>
    <p:extLst>
      <p:ext uri="{BB962C8B-B14F-4D97-AF65-F5344CB8AC3E}">
        <p14:creationId xmlns:p14="http://schemas.microsoft.com/office/powerpoint/2010/main" val="39110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41D97-FF22-C6B2-7FFA-28D6EE7DE4FB}"/>
              </a:ext>
            </a:extLst>
          </p:cNvPr>
          <p:cNvSpPr>
            <a:spLocks noGrp="1"/>
          </p:cNvSpPr>
          <p:nvPr>
            <p:ph type="title"/>
          </p:nvPr>
        </p:nvSpPr>
        <p:spPr/>
        <p:txBody>
          <a:bodyPr/>
          <a:lstStyle/>
          <a:p>
            <a:r>
              <a:rPr lang="en-US" dirty="0"/>
              <a:t>Required Minimum Distributions (RMDs)</a:t>
            </a:r>
          </a:p>
        </p:txBody>
      </p:sp>
      <p:graphicFrame>
        <p:nvGraphicFramePr>
          <p:cNvPr id="4" name="Content Placeholder 3">
            <a:extLst>
              <a:ext uri="{FF2B5EF4-FFF2-40B4-BE49-F238E27FC236}">
                <a16:creationId xmlns:a16="http://schemas.microsoft.com/office/drawing/2014/main" id="{4622CA16-691B-CA5F-89E0-AEE6EF071300}"/>
              </a:ext>
            </a:extLst>
          </p:cNvPr>
          <p:cNvGraphicFramePr>
            <a:graphicFrameLocks noGrp="1"/>
          </p:cNvGraphicFramePr>
          <p:nvPr>
            <p:ph idx="1"/>
            <p:extLst>
              <p:ext uri="{D42A27DB-BD31-4B8C-83A1-F6EECF244321}">
                <p14:modId xmlns:p14="http://schemas.microsoft.com/office/powerpoint/2010/main" val="3966384001"/>
              </p:ext>
            </p:extLst>
          </p:nvPr>
        </p:nvGraphicFramePr>
        <p:xfrm>
          <a:off x="838200" y="2405333"/>
          <a:ext cx="10515597" cy="185420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1411413795"/>
                    </a:ext>
                  </a:extLst>
                </a:gridCol>
                <a:gridCol w="3505199">
                  <a:extLst>
                    <a:ext uri="{9D8B030D-6E8A-4147-A177-3AD203B41FA5}">
                      <a16:colId xmlns:a16="http://schemas.microsoft.com/office/drawing/2014/main" val="1590834766"/>
                    </a:ext>
                  </a:extLst>
                </a:gridCol>
                <a:gridCol w="3505199">
                  <a:extLst>
                    <a:ext uri="{9D8B030D-6E8A-4147-A177-3AD203B41FA5}">
                      <a16:colId xmlns:a16="http://schemas.microsoft.com/office/drawing/2014/main" val="757290078"/>
                    </a:ext>
                  </a:extLst>
                </a:gridCol>
              </a:tblGrid>
              <a:tr h="370840">
                <a:tc>
                  <a:txBody>
                    <a:bodyPr/>
                    <a:lstStyle/>
                    <a:p>
                      <a:pPr algn="ctr"/>
                      <a:r>
                        <a:rPr lang="en-US" dirty="0"/>
                        <a:t>Birth date/year</a:t>
                      </a:r>
                    </a:p>
                  </a:txBody>
                  <a:tcPr/>
                </a:tc>
                <a:tc>
                  <a:txBody>
                    <a:bodyPr/>
                    <a:lstStyle/>
                    <a:p>
                      <a:pPr algn="ctr"/>
                      <a:r>
                        <a:rPr lang="en-US" dirty="0"/>
                        <a:t>Age turned in 2026</a:t>
                      </a:r>
                    </a:p>
                  </a:txBody>
                  <a:tcPr/>
                </a:tc>
                <a:tc>
                  <a:txBody>
                    <a:bodyPr/>
                    <a:lstStyle/>
                    <a:p>
                      <a:pPr algn="ctr"/>
                      <a:r>
                        <a:rPr lang="en-US" dirty="0"/>
                        <a:t>Age RMDs begin</a:t>
                      </a:r>
                    </a:p>
                  </a:txBody>
                  <a:tcPr/>
                </a:tc>
                <a:extLst>
                  <a:ext uri="{0D108BD9-81ED-4DB2-BD59-A6C34878D82A}">
                    <a16:rowId xmlns:a16="http://schemas.microsoft.com/office/drawing/2014/main" val="3616193348"/>
                  </a:ext>
                </a:extLst>
              </a:tr>
              <a:tr h="370840">
                <a:tc>
                  <a:txBody>
                    <a:bodyPr/>
                    <a:lstStyle/>
                    <a:p>
                      <a:pPr algn="ctr"/>
                      <a:r>
                        <a:rPr lang="en-US" dirty="0"/>
                        <a:t>Before July 1, 1949</a:t>
                      </a:r>
                    </a:p>
                  </a:txBody>
                  <a:tcPr/>
                </a:tc>
                <a:tc>
                  <a:txBody>
                    <a:bodyPr/>
                    <a:lstStyle/>
                    <a:p>
                      <a:pPr algn="ctr"/>
                      <a:r>
                        <a:rPr lang="en-US" dirty="0"/>
                        <a:t>77.5 and older</a:t>
                      </a:r>
                    </a:p>
                  </a:txBody>
                  <a:tcPr/>
                </a:tc>
                <a:tc>
                  <a:txBody>
                    <a:bodyPr/>
                    <a:lstStyle/>
                    <a:p>
                      <a:pPr algn="ctr"/>
                      <a:r>
                        <a:rPr lang="en-US" dirty="0"/>
                        <a:t>70.5</a:t>
                      </a:r>
                    </a:p>
                  </a:txBody>
                  <a:tcPr/>
                </a:tc>
                <a:extLst>
                  <a:ext uri="{0D108BD9-81ED-4DB2-BD59-A6C34878D82A}">
                    <a16:rowId xmlns:a16="http://schemas.microsoft.com/office/drawing/2014/main" val="4077325621"/>
                  </a:ext>
                </a:extLst>
              </a:tr>
              <a:tr h="370840">
                <a:tc>
                  <a:txBody>
                    <a:bodyPr/>
                    <a:lstStyle/>
                    <a:p>
                      <a:pPr algn="ctr"/>
                      <a:r>
                        <a:rPr lang="en-US" dirty="0"/>
                        <a:t>July 1, 1949-December 31, 1950</a:t>
                      </a:r>
                    </a:p>
                  </a:txBody>
                  <a:tcPr/>
                </a:tc>
                <a:tc>
                  <a:txBody>
                    <a:bodyPr/>
                    <a:lstStyle/>
                    <a:p>
                      <a:pPr algn="ctr"/>
                      <a:r>
                        <a:rPr lang="en-US" dirty="0"/>
                        <a:t>76-77.5</a:t>
                      </a:r>
                    </a:p>
                  </a:txBody>
                  <a:tcPr/>
                </a:tc>
                <a:tc>
                  <a:txBody>
                    <a:bodyPr/>
                    <a:lstStyle/>
                    <a:p>
                      <a:pPr algn="ctr"/>
                      <a:r>
                        <a:rPr lang="en-US" dirty="0"/>
                        <a:t>72</a:t>
                      </a:r>
                    </a:p>
                  </a:txBody>
                  <a:tcPr/>
                </a:tc>
                <a:extLst>
                  <a:ext uri="{0D108BD9-81ED-4DB2-BD59-A6C34878D82A}">
                    <a16:rowId xmlns:a16="http://schemas.microsoft.com/office/drawing/2014/main" val="3560217424"/>
                  </a:ext>
                </a:extLst>
              </a:tr>
              <a:tr h="370840">
                <a:tc>
                  <a:txBody>
                    <a:bodyPr/>
                    <a:lstStyle/>
                    <a:p>
                      <a:pPr algn="ctr"/>
                      <a:r>
                        <a:rPr lang="en-US" dirty="0"/>
                        <a:t>1951-1959</a:t>
                      </a:r>
                    </a:p>
                  </a:txBody>
                  <a:tcPr/>
                </a:tc>
                <a:tc>
                  <a:txBody>
                    <a:bodyPr/>
                    <a:lstStyle/>
                    <a:p>
                      <a:pPr algn="ctr"/>
                      <a:r>
                        <a:rPr lang="en-US" dirty="0"/>
                        <a:t>67-75</a:t>
                      </a:r>
                    </a:p>
                  </a:txBody>
                  <a:tcPr/>
                </a:tc>
                <a:tc>
                  <a:txBody>
                    <a:bodyPr/>
                    <a:lstStyle/>
                    <a:p>
                      <a:pPr algn="ctr"/>
                      <a:r>
                        <a:rPr lang="en-US" dirty="0"/>
                        <a:t>73</a:t>
                      </a:r>
                    </a:p>
                  </a:txBody>
                  <a:tcPr/>
                </a:tc>
                <a:extLst>
                  <a:ext uri="{0D108BD9-81ED-4DB2-BD59-A6C34878D82A}">
                    <a16:rowId xmlns:a16="http://schemas.microsoft.com/office/drawing/2014/main" val="3566268016"/>
                  </a:ext>
                </a:extLst>
              </a:tr>
              <a:tr h="370840">
                <a:tc>
                  <a:txBody>
                    <a:bodyPr/>
                    <a:lstStyle/>
                    <a:p>
                      <a:pPr algn="ctr"/>
                      <a:r>
                        <a:rPr lang="en-US" dirty="0"/>
                        <a:t>1960-present</a:t>
                      </a:r>
                    </a:p>
                  </a:txBody>
                  <a:tcPr/>
                </a:tc>
                <a:tc>
                  <a:txBody>
                    <a:bodyPr/>
                    <a:lstStyle/>
                    <a:p>
                      <a:pPr algn="ctr"/>
                      <a:r>
                        <a:rPr lang="en-US" dirty="0"/>
                        <a:t>66 and younger</a:t>
                      </a:r>
                    </a:p>
                  </a:txBody>
                  <a:tcPr/>
                </a:tc>
                <a:tc>
                  <a:txBody>
                    <a:bodyPr/>
                    <a:lstStyle/>
                    <a:p>
                      <a:pPr algn="ctr"/>
                      <a:r>
                        <a:rPr lang="en-US" dirty="0"/>
                        <a:t>75</a:t>
                      </a:r>
                    </a:p>
                  </a:txBody>
                  <a:tcPr/>
                </a:tc>
                <a:extLst>
                  <a:ext uri="{0D108BD9-81ED-4DB2-BD59-A6C34878D82A}">
                    <a16:rowId xmlns:a16="http://schemas.microsoft.com/office/drawing/2014/main" val="3443081857"/>
                  </a:ext>
                </a:extLst>
              </a:tr>
            </a:tbl>
          </a:graphicData>
        </a:graphic>
      </p:graphicFrame>
      <p:sp>
        <p:nvSpPr>
          <p:cNvPr id="5" name="TextBox 4">
            <a:extLst>
              <a:ext uri="{FF2B5EF4-FFF2-40B4-BE49-F238E27FC236}">
                <a16:creationId xmlns:a16="http://schemas.microsoft.com/office/drawing/2014/main" id="{C80DDB13-A9F9-379C-788B-DFC0E5609252}"/>
              </a:ext>
            </a:extLst>
          </p:cNvPr>
          <p:cNvSpPr txBox="1"/>
          <p:nvPr/>
        </p:nvSpPr>
        <p:spPr>
          <a:xfrm>
            <a:off x="838200" y="1839084"/>
            <a:ext cx="10515597" cy="369332"/>
          </a:xfrm>
          <a:prstGeom prst="rect">
            <a:avLst/>
          </a:prstGeom>
          <a:noFill/>
        </p:spPr>
        <p:txBody>
          <a:bodyPr wrap="square" rtlCol="0">
            <a:spAutoFit/>
          </a:bodyPr>
          <a:lstStyle/>
          <a:p>
            <a:r>
              <a:rPr lang="en-US" dirty="0"/>
              <a:t>IRA owners must distribute a minimum percentage each year once they hit a certain age</a:t>
            </a:r>
          </a:p>
        </p:txBody>
      </p:sp>
      <p:graphicFrame>
        <p:nvGraphicFramePr>
          <p:cNvPr id="6" name="Content Placeholder 3">
            <a:extLst>
              <a:ext uri="{FF2B5EF4-FFF2-40B4-BE49-F238E27FC236}">
                <a16:creationId xmlns:a16="http://schemas.microsoft.com/office/drawing/2014/main" id="{65D6BCC2-03ED-E277-7324-AA8263793CA1}"/>
              </a:ext>
            </a:extLst>
          </p:cNvPr>
          <p:cNvGraphicFramePr>
            <a:graphicFrameLocks/>
          </p:cNvGraphicFramePr>
          <p:nvPr>
            <p:extLst>
              <p:ext uri="{D42A27DB-BD31-4B8C-83A1-F6EECF244321}">
                <p14:modId xmlns:p14="http://schemas.microsoft.com/office/powerpoint/2010/main" val="3536628290"/>
              </p:ext>
            </p:extLst>
          </p:nvPr>
        </p:nvGraphicFramePr>
        <p:xfrm>
          <a:off x="841197" y="4440323"/>
          <a:ext cx="10515597" cy="185420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1411413795"/>
                    </a:ext>
                  </a:extLst>
                </a:gridCol>
                <a:gridCol w="3505199">
                  <a:extLst>
                    <a:ext uri="{9D8B030D-6E8A-4147-A177-3AD203B41FA5}">
                      <a16:colId xmlns:a16="http://schemas.microsoft.com/office/drawing/2014/main" val="1590834766"/>
                    </a:ext>
                  </a:extLst>
                </a:gridCol>
                <a:gridCol w="3505199">
                  <a:extLst>
                    <a:ext uri="{9D8B030D-6E8A-4147-A177-3AD203B41FA5}">
                      <a16:colId xmlns:a16="http://schemas.microsoft.com/office/drawing/2014/main" val="757290078"/>
                    </a:ext>
                  </a:extLst>
                </a:gridCol>
              </a:tblGrid>
              <a:tr h="370840">
                <a:tc>
                  <a:txBody>
                    <a:bodyPr/>
                    <a:lstStyle/>
                    <a:p>
                      <a:pPr algn="ctr"/>
                      <a:r>
                        <a:rPr lang="en-US" dirty="0"/>
                        <a:t>Uniform Life Table</a:t>
                      </a:r>
                    </a:p>
                  </a:txBody>
                  <a:tcPr/>
                </a:tc>
                <a:tc>
                  <a:txBody>
                    <a:bodyPr/>
                    <a:lstStyle/>
                    <a:p>
                      <a:pPr algn="ctr"/>
                      <a:r>
                        <a:rPr lang="en-US" dirty="0"/>
                        <a:t>Factor</a:t>
                      </a:r>
                    </a:p>
                  </a:txBody>
                  <a:tcPr/>
                </a:tc>
                <a:tc>
                  <a:txBody>
                    <a:bodyPr/>
                    <a:lstStyle/>
                    <a:p>
                      <a:pPr algn="ctr"/>
                      <a:r>
                        <a:rPr lang="en-US" dirty="0"/>
                        <a:t>% of 12/31 balance</a:t>
                      </a:r>
                    </a:p>
                  </a:txBody>
                  <a:tcPr/>
                </a:tc>
                <a:extLst>
                  <a:ext uri="{0D108BD9-81ED-4DB2-BD59-A6C34878D82A}">
                    <a16:rowId xmlns:a16="http://schemas.microsoft.com/office/drawing/2014/main" val="3616193348"/>
                  </a:ext>
                </a:extLst>
              </a:tr>
              <a:tr h="370840">
                <a:tc>
                  <a:txBody>
                    <a:bodyPr/>
                    <a:lstStyle/>
                    <a:p>
                      <a:pPr algn="ctr"/>
                      <a:r>
                        <a:rPr lang="en-US" dirty="0"/>
                        <a:t> Age 73</a:t>
                      </a:r>
                    </a:p>
                  </a:txBody>
                  <a:tcPr/>
                </a:tc>
                <a:tc>
                  <a:txBody>
                    <a:bodyPr/>
                    <a:lstStyle/>
                    <a:p>
                      <a:pPr algn="ctr"/>
                      <a:r>
                        <a:rPr lang="en-US" dirty="0"/>
                        <a:t>26.5</a:t>
                      </a:r>
                    </a:p>
                  </a:txBody>
                  <a:tcPr/>
                </a:tc>
                <a:tc>
                  <a:txBody>
                    <a:bodyPr/>
                    <a:lstStyle/>
                    <a:p>
                      <a:pPr algn="ctr"/>
                      <a:r>
                        <a:rPr lang="en-US" dirty="0"/>
                        <a:t>3.78%</a:t>
                      </a:r>
                    </a:p>
                  </a:txBody>
                  <a:tcPr/>
                </a:tc>
                <a:extLst>
                  <a:ext uri="{0D108BD9-81ED-4DB2-BD59-A6C34878D82A}">
                    <a16:rowId xmlns:a16="http://schemas.microsoft.com/office/drawing/2014/main" val="4077325621"/>
                  </a:ext>
                </a:extLst>
              </a:tr>
              <a:tr h="370840">
                <a:tc>
                  <a:txBody>
                    <a:bodyPr/>
                    <a:lstStyle/>
                    <a:p>
                      <a:pPr algn="ctr"/>
                      <a:r>
                        <a:rPr lang="en-US" dirty="0"/>
                        <a:t>Age 78</a:t>
                      </a:r>
                    </a:p>
                  </a:txBody>
                  <a:tcPr/>
                </a:tc>
                <a:tc>
                  <a:txBody>
                    <a:bodyPr/>
                    <a:lstStyle/>
                    <a:p>
                      <a:pPr algn="ctr"/>
                      <a:r>
                        <a:rPr lang="en-US" dirty="0"/>
                        <a:t>22.0</a:t>
                      </a:r>
                    </a:p>
                  </a:txBody>
                  <a:tcPr/>
                </a:tc>
                <a:tc>
                  <a:txBody>
                    <a:bodyPr/>
                    <a:lstStyle/>
                    <a:p>
                      <a:pPr algn="ctr"/>
                      <a:r>
                        <a:rPr lang="en-US" dirty="0"/>
                        <a:t>4.55%</a:t>
                      </a:r>
                    </a:p>
                  </a:txBody>
                  <a:tcPr/>
                </a:tc>
                <a:extLst>
                  <a:ext uri="{0D108BD9-81ED-4DB2-BD59-A6C34878D82A}">
                    <a16:rowId xmlns:a16="http://schemas.microsoft.com/office/drawing/2014/main" val="3560217424"/>
                  </a:ext>
                </a:extLst>
              </a:tr>
              <a:tr h="370840">
                <a:tc>
                  <a:txBody>
                    <a:bodyPr/>
                    <a:lstStyle/>
                    <a:p>
                      <a:pPr algn="ctr"/>
                      <a:r>
                        <a:rPr lang="en-US" dirty="0"/>
                        <a:t>Age 83</a:t>
                      </a:r>
                    </a:p>
                  </a:txBody>
                  <a:tcPr/>
                </a:tc>
                <a:tc>
                  <a:txBody>
                    <a:bodyPr/>
                    <a:lstStyle/>
                    <a:p>
                      <a:pPr algn="ctr"/>
                      <a:r>
                        <a:rPr lang="en-US" dirty="0"/>
                        <a:t>17.7</a:t>
                      </a:r>
                    </a:p>
                  </a:txBody>
                  <a:tcPr/>
                </a:tc>
                <a:tc>
                  <a:txBody>
                    <a:bodyPr/>
                    <a:lstStyle/>
                    <a:p>
                      <a:pPr algn="ctr"/>
                      <a:r>
                        <a:rPr lang="en-US" dirty="0"/>
                        <a:t>5.65%</a:t>
                      </a:r>
                    </a:p>
                  </a:txBody>
                  <a:tcPr/>
                </a:tc>
                <a:extLst>
                  <a:ext uri="{0D108BD9-81ED-4DB2-BD59-A6C34878D82A}">
                    <a16:rowId xmlns:a16="http://schemas.microsoft.com/office/drawing/2014/main" val="3566268016"/>
                  </a:ext>
                </a:extLst>
              </a:tr>
              <a:tr h="370840">
                <a:tc>
                  <a:txBody>
                    <a:bodyPr/>
                    <a:lstStyle/>
                    <a:p>
                      <a:pPr algn="ctr"/>
                      <a:r>
                        <a:rPr lang="en-US" dirty="0"/>
                        <a:t>Age 88</a:t>
                      </a:r>
                    </a:p>
                  </a:txBody>
                  <a:tcPr/>
                </a:tc>
                <a:tc>
                  <a:txBody>
                    <a:bodyPr/>
                    <a:lstStyle/>
                    <a:p>
                      <a:pPr algn="ctr"/>
                      <a:r>
                        <a:rPr lang="en-US" dirty="0"/>
                        <a:t>13.7</a:t>
                      </a:r>
                    </a:p>
                  </a:txBody>
                  <a:tcPr/>
                </a:tc>
                <a:tc>
                  <a:txBody>
                    <a:bodyPr/>
                    <a:lstStyle/>
                    <a:p>
                      <a:pPr algn="ctr"/>
                      <a:r>
                        <a:rPr lang="en-US" dirty="0"/>
                        <a:t>7.30%</a:t>
                      </a:r>
                    </a:p>
                  </a:txBody>
                  <a:tcPr/>
                </a:tc>
                <a:extLst>
                  <a:ext uri="{0D108BD9-81ED-4DB2-BD59-A6C34878D82A}">
                    <a16:rowId xmlns:a16="http://schemas.microsoft.com/office/drawing/2014/main" val="3443081857"/>
                  </a:ext>
                </a:extLst>
              </a:tr>
            </a:tbl>
          </a:graphicData>
        </a:graphic>
      </p:graphicFrame>
    </p:spTree>
    <p:extLst>
      <p:ext uri="{BB962C8B-B14F-4D97-AF65-F5344CB8AC3E}">
        <p14:creationId xmlns:p14="http://schemas.microsoft.com/office/powerpoint/2010/main" val="943030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E0E48-2D7C-329F-09AF-CD1F7DDE9CBE}"/>
              </a:ext>
            </a:extLst>
          </p:cNvPr>
          <p:cNvSpPr>
            <a:spLocks noGrp="1"/>
          </p:cNvSpPr>
          <p:nvPr>
            <p:ph type="title"/>
          </p:nvPr>
        </p:nvSpPr>
        <p:spPr/>
        <p:txBody>
          <a:bodyPr/>
          <a:lstStyle/>
          <a:p>
            <a:r>
              <a:rPr lang="en-US" dirty="0"/>
              <a:t>Other RMD highlights</a:t>
            </a:r>
          </a:p>
        </p:txBody>
      </p:sp>
      <p:sp>
        <p:nvSpPr>
          <p:cNvPr id="3" name="Content Placeholder 2">
            <a:extLst>
              <a:ext uri="{FF2B5EF4-FFF2-40B4-BE49-F238E27FC236}">
                <a16:creationId xmlns:a16="http://schemas.microsoft.com/office/drawing/2014/main" id="{87016D2A-54DF-68E5-D545-CBDA0B09C18D}"/>
              </a:ext>
            </a:extLst>
          </p:cNvPr>
          <p:cNvSpPr>
            <a:spLocks noGrp="1"/>
          </p:cNvSpPr>
          <p:nvPr>
            <p:ph idx="1"/>
          </p:nvPr>
        </p:nvSpPr>
        <p:spPr/>
        <p:txBody>
          <a:bodyPr/>
          <a:lstStyle/>
          <a:p>
            <a:r>
              <a:rPr lang="en-US" dirty="0"/>
              <a:t>Your Required Beginning Date (RBD) is April 1st of the year following when you turn your RMD age</a:t>
            </a:r>
          </a:p>
          <a:p>
            <a:r>
              <a:rPr lang="en-US" dirty="0"/>
              <a:t>Delaying your first RMD means there will be two RMDs in that year</a:t>
            </a:r>
          </a:p>
          <a:p>
            <a:r>
              <a:rPr lang="en-US" dirty="0"/>
              <a:t>There are penalties for failing to take RMDs, but those penalties can be reduced if corrected quickly</a:t>
            </a:r>
          </a:p>
          <a:p>
            <a:r>
              <a:rPr lang="en-US" dirty="0"/>
              <a:t>There is a joint life table for IRA owners whose spouses are sole beneficiaries and are more than 10 years younger</a:t>
            </a:r>
          </a:p>
          <a:p>
            <a:r>
              <a:rPr lang="en-US" dirty="0"/>
              <a:t>Roth IRAs (and now Roth 401k’s due to Secure Act 2.0) are not subject to RMDs (it is considered always before your RBD)</a:t>
            </a:r>
          </a:p>
        </p:txBody>
      </p:sp>
    </p:spTree>
    <p:extLst>
      <p:ext uri="{BB962C8B-B14F-4D97-AF65-F5344CB8AC3E}">
        <p14:creationId xmlns:p14="http://schemas.microsoft.com/office/powerpoint/2010/main" val="39953151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5BFC4-7C4A-EBFA-F0C3-FB6154650BEA}"/>
              </a:ext>
            </a:extLst>
          </p:cNvPr>
          <p:cNvSpPr>
            <a:spLocks noGrp="1"/>
          </p:cNvSpPr>
          <p:nvPr>
            <p:ph type="title"/>
          </p:nvPr>
        </p:nvSpPr>
        <p:spPr/>
        <p:txBody>
          <a:bodyPr/>
          <a:lstStyle/>
          <a:p>
            <a:r>
              <a:rPr lang="en-US" dirty="0"/>
              <a:t>Qualified Charitable Distributions (QCDs)</a:t>
            </a:r>
          </a:p>
        </p:txBody>
      </p:sp>
      <p:sp>
        <p:nvSpPr>
          <p:cNvPr id="3" name="Content Placeholder 2">
            <a:extLst>
              <a:ext uri="{FF2B5EF4-FFF2-40B4-BE49-F238E27FC236}">
                <a16:creationId xmlns:a16="http://schemas.microsoft.com/office/drawing/2014/main" id="{80780408-3FC5-0672-3FEC-2EB402266302}"/>
              </a:ext>
            </a:extLst>
          </p:cNvPr>
          <p:cNvSpPr>
            <a:spLocks noGrp="1"/>
          </p:cNvSpPr>
          <p:nvPr>
            <p:ph idx="1"/>
          </p:nvPr>
        </p:nvSpPr>
        <p:spPr/>
        <p:txBody>
          <a:bodyPr/>
          <a:lstStyle/>
          <a:p>
            <a:r>
              <a:rPr lang="en-US" dirty="0"/>
              <a:t>QCDs are payments from your IRA or Inherited IRA directly to a public charity</a:t>
            </a:r>
          </a:p>
          <a:p>
            <a:r>
              <a:rPr lang="en-US" dirty="0"/>
              <a:t>Each tax filer over 70.5 can make a QCD of up to $111,000 in 2026</a:t>
            </a:r>
          </a:p>
          <a:p>
            <a:r>
              <a:rPr lang="en-US" dirty="0"/>
              <a:t>QCDs count towards RMD requirements</a:t>
            </a:r>
          </a:p>
          <a:p>
            <a:r>
              <a:rPr lang="en-US" dirty="0"/>
              <a:t>QCDs do not increase your AGI</a:t>
            </a:r>
          </a:p>
          <a:p>
            <a:r>
              <a:rPr lang="en-US" dirty="0"/>
              <a:t>You do not need to itemize to get “credit” for a QCD</a:t>
            </a:r>
          </a:p>
          <a:p>
            <a:r>
              <a:rPr lang="en-US" dirty="0"/>
              <a:t>QCDs cannot go into a Donor Advised Fund</a:t>
            </a:r>
          </a:p>
        </p:txBody>
      </p:sp>
    </p:spTree>
    <p:extLst>
      <p:ext uri="{BB962C8B-B14F-4D97-AF65-F5344CB8AC3E}">
        <p14:creationId xmlns:p14="http://schemas.microsoft.com/office/powerpoint/2010/main" val="33866461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4B9E5-D32B-C2B9-0B73-DE98F1302F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E86A92-E4BB-9753-A4FB-7A34E61EEE27}"/>
              </a:ext>
            </a:extLst>
          </p:cNvPr>
          <p:cNvSpPr>
            <a:spLocks noGrp="1"/>
          </p:cNvSpPr>
          <p:nvPr>
            <p:ph type="title"/>
          </p:nvPr>
        </p:nvSpPr>
        <p:spPr/>
        <p:txBody>
          <a:bodyPr/>
          <a:lstStyle/>
          <a:p>
            <a:r>
              <a:rPr lang="en-US" dirty="0"/>
              <a:t>Inherited IRAs prior to 2020</a:t>
            </a:r>
          </a:p>
        </p:txBody>
      </p:sp>
      <p:sp>
        <p:nvSpPr>
          <p:cNvPr id="5" name="TextBox 4">
            <a:extLst>
              <a:ext uri="{FF2B5EF4-FFF2-40B4-BE49-F238E27FC236}">
                <a16:creationId xmlns:a16="http://schemas.microsoft.com/office/drawing/2014/main" id="{24D95CBC-2D7B-4FB8-BEFD-727B863BDD29}"/>
              </a:ext>
            </a:extLst>
          </p:cNvPr>
          <p:cNvSpPr txBox="1"/>
          <p:nvPr/>
        </p:nvSpPr>
        <p:spPr>
          <a:xfrm>
            <a:off x="838200" y="1839084"/>
            <a:ext cx="10515597" cy="1477328"/>
          </a:xfrm>
          <a:prstGeom prst="rect">
            <a:avLst/>
          </a:prstGeom>
          <a:noFill/>
        </p:spPr>
        <p:txBody>
          <a:bodyPr wrap="square" rtlCol="0">
            <a:spAutoFit/>
          </a:bodyPr>
          <a:lstStyle/>
          <a:p>
            <a:r>
              <a:rPr lang="en-US" dirty="0"/>
              <a:t>If IRA owner died prior to 2020, beneficiaries may:</a:t>
            </a:r>
          </a:p>
          <a:p>
            <a:pPr marL="285750" indent="-285750">
              <a:buFont typeface="Arial" panose="020B0604020202020204" pitchFamily="34" charset="0"/>
              <a:buChar char="•"/>
            </a:pPr>
            <a:r>
              <a:rPr lang="en-US" dirty="0"/>
              <a:t>Rollover funds into own IRA (spouses only);</a:t>
            </a:r>
          </a:p>
          <a:p>
            <a:pPr marL="285750" indent="-285750">
              <a:buFont typeface="Arial" panose="020B0604020202020204" pitchFamily="34" charset="0"/>
              <a:buChar char="•"/>
            </a:pPr>
            <a:r>
              <a:rPr lang="en-US" dirty="0"/>
              <a:t>Distribute the entire balance by the end of the fifth year after death; or</a:t>
            </a:r>
          </a:p>
          <a:p>
            <a:pPr marL="285750" indent="-285750">
              <a:buFont typeface="Arial" panose="020B0604020202020204" pitchFamily="34" charset="0"/>
              <a:buChar char="•"/>
            </a:pPr>
            <a:r>
              <a:rPr lang="en-US" dirty="0"/>
              <a:t>“Stretch” distributions over the beneficiary’s single life expectancy (subtracting one from the factor each subsequent year).</a:t>
            </a:r>
          </a:p>
        </p:txBody>
      </p:sp>
      <p:graphicFrame>
        <p:nvGraphicFramePr>
          <p:cNvPr id="6" name="Content Placeholder 3">
            <a:extLst>
              <a:ext uri="{FF2B5EF4-FFF2-40B4-BE49-F238E27FC236}">
                <a16:creationId xmlns:a16="http://schemas.microsoft.com/office/drawing/2014/main" id="{74647F88-F706-A803-F702-483EE482F73F}"/>
              </a:ext>
            </a:extLst>
          </p:cNvPr>
          <p:cNvGraphicFramePr>
            <a:graphicFrameLocks/>
          </p:cNvGraphicFramePr>
          <p:nvPr>
            <p:extLst>
              <p:ext uri="{D42A27DB-BD31-4B8C-83A1-F6EECF244321}">
                <p14:modId xmlns:p14="http://schemas.microsoft.com/office/powerpoint/2010/main" val="950255851"/>
              </p:ext>
            </p:extLst>
          </p:nvPr>
        </p:nvGraphicFramePr>
        <p:xfrm>
          <a:off x="841197" y="3699233"/>
          <a:ext cx="10515597" cy="259588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1411413795"/>
                    </a:ext>
                  </a:extLst>
                </a:gridCol>
                <a:gridCol w="3505199">
                  <a:extLst>
                    <a:ext uri="{9D8B030D-6E8A-4147-A177-3AD203B41FA5}">
                      <a16:colId xmlns:a16="http://schemas.microsoft.com/office/drawing/2014/main" val="1590834766"/>
                    </a:ext>
                  </a:extLst>
                </a:gridCol>
                <a:gridCol w="3505199">
                  <a:extLst>
                    <a:ext uri="{9D8B030D-6E8A-4147-A177-3AD203B41FA5}">
                      <a16:colId xmlns:a16="http://schemas.microsoft.com/office/drawing/2014/main" val="757290078"/>
                    </a:ext>
                  </a:extLst>
                </a:gridCol>
              </a:tblGrid>
              <a:tr h="370840">
                <a:tc>
                  <a:txBody>
                    <a:bodyPr/>
                    <a:lstStyle/>
                    <a:p>
                      <a:pPr algn="ctr"/>
                      <a:r>
                        <a:rPr lang="en-US" dirty="0"/>
                        <a:t>Single Life Table</a:t>
                      </a:r>
                    </a:p>
                  </a:txBody>
                  <a:tcPr/>
                </a:tc>
                <a:tc>
                  <a:txBody>
                    <a:bodyPr/>
                    <a:lstStyle/>
                    <a:p>
                      <a:pPr algn="ctr"/>
                      <a:r>
                        <a:rPr lang="en-US" dirty="0"/>
                        <a:t>Factor</a:t>
                      </a:r>
                    </a:p>
                  </a:txBody>
                  <a:tcPr/>
                </a:tc>
                <a:tc>
                  <a:txBody>
                    <a:bodyPr/>
                    <a:lstStyle/>
                    <a:p>
                      <a:pPr algn="ctr"/>
                      <a:r>
                        <a:rPr lang="en-US" dirty="0"/>
                        <a:t>% of 12/31 balance</a:t>
                      </a:r>
                    </a:p>
                  </a:txBody>
                  <a:tcPr/>
                </a:tc>
                <a:extLst>
                  <a:ext uri="{0D108BD9-81ED-4DB2-BD59-A6C34878D82A}">
                    <a16:rowId xmlns:a16="http://schemas.microsoft.com/office/drawing/2014/main" val="3616193348"/>
                  </a:ext>
                </a:extLst>
              </a:tr>
              <a:tr h="370840">
                <a:tc>
                  <a:txBody>
                    <a:bodyPr/>
                    <a:lstStyle/>
                    <a:p>
                      <a:pPr algn="ctr"/>
                      <a:r>
                        <a:rPr lang="en-US" dirty="0"/>
                        <a:t>Age 63</a:t>
                      </a:r>
                    </a:p>
                  </a:txBody>
                  <a:tcPr/>
                </a:tc>
                <a:tc>
                  <a:txBody>
                    <a:bodyPr/>
                    <a:lstStyle/>
                    <a:p>
                      <a:pPr algn="ctr"/>
                      <a:r>
                        <a:rPr lang="en-US" dirty="0"/>
                        <a:t>24.5</a:t>
                      </a:r>
                    </a:p>
                  </a:txBody>
                  <a:tcPr/>
                </a:tc>
                <a:tc>
                  <a:txBody>
                    <a:bodyPr/>
                    <a:lstStyle/>
                    <a:p>
                      <a:pPr algn="ctr"/>
                      <a:r>
                        <a:rPr lang="en-US" dirty="0"/>
                        <a:t>4.08%</a:t>
                      </a:r>
                    </a:p>
                  </a:txBody>
                  <a:tcPr/>
                </a:tc>
                <a:extLst>
                  <a:ext uri="{0D108BD9-81ED-4DB2-BD59-A6C34878D82A}">
                    <a16:rowId xmlns:a16="http://schemas.microsoft.com/office/drawing/2014/main" val="3593446892"/>
                  </a:ext>
                </a:extLst>
              </a:tr>
              <a:tr h="370840">
                <a:tc>
                  <a:txBody>
                    <a:bodyPr/>
                    <a:lstStyle/>
                    <a:p>
                      <a:pPr algn="ctr"/>
                      <a:r>
                        <a:rPr lang="en-US" dirty="0"/>
                        <a:t>Age 68</a:t>
                      </a:r>
                    </a:p>
                  </a:txBody>
                  <a:tcPr/>
                </a:tc>
                <a:tc>
                  <a:txBody>
                    <a:bodyPr/>
                    <a:lstStyle/>
                    <a:p>
                      <a:pPr algn="ctr"/>
                      <a:r>
                        <a:rPr lang="en-US" dirty="0"/>
                        <a:t>20.4</a:t>
                      </a:r>
                    </a:p>
                  </a:txBody>
                  <a:tcPr/>
                </a:tc>
                <a:tc>
                  <a:txBody>
                    <a:bodyPr/>
                    <a:lstStyle/>
                    <a:p>
                      <a:pPr algn="ctr"/>
                      <a:r>
                        <a:rPr lang="en-US" dirty="0"/>
                        <a:t>4.90%</a:t>
                      </a:r>
                    </a:p>
                  </a:txBody>
                  <a:tcPr/>
                </a:tc>
                <a:extLst>
                  <a:ext uri="{0D108BD9-81ED-4DB2-BD59-A6C34878D82A}">
                    <a16:rowId xmlns:a16="http://schemas.microsoft.com/office/drawing/2014/main" val="1010974993"/>
                  </a:ext>
                </a:extLst>
              </a:tr>
              <a:tr h="370840">
                <a:tc>
                  <a:txBody>
                    <a:bodyPr/>
                    <a:lstStyle/>
                    <a:p>
                      <a:pPr algn="ctr"/>
                      <a:r>
                        <a:rPr lang="en-US" dirty="0"/>
                        <a:t> Age 73</a:t>
                      </a:r>
                    </a:p>
                  </a:txBody>
                  <a:tcPr/>
                </a:tc>
                <a:tc>
                  <a:txBody>
                    <a:bodyPr/>
                    <a:lstStyle/>
                    <a:p>
                      <a:pPr algn="ctr"/>
                      <a:r>
                        <a:rPr lang="en-US" dirty="0"/>
                        <a:t>16.4</a:t>
                      </a:r>
                    </a:p>
                  </a:txBody>
                  <a:tcPr/>
                </a:tc>
                <a:tc>
                  <a:txBody>
                    <a:bodyPr/>
                    <a:lstStyle/>
                    <a:p>
                      <a:pPr algn="ctr"/>
                      <a:r>
                        <a:rPr lang="en-US" dirty="0"/>
                        <a:t>6.10%</a:t>
                      </a:r>
                    </a:p>
                  </a:txBody>
                  <a:tcPr/>
                </a:tc>
                <a:extLst>
                  <a:ext uri="{0D108BD9-81ED-4DB2-BD59-A6C34878D82A}">
                    <a16:rowId xmlns:a16="http://schemas.microsoft.com/office/drawing/2014/main" val="4077325621"/>
                  </a:ext>
                </a:extLst>
              </a:tr>
              <a:tr h="370840">
                <a:tc>
                  <a:txBody>
                    <a:bodyPr/>
                    <a:lstStyle/>
                    <a:p>
                      <a:pPr algn="ctr"/>
                      <a:r>
                        <a:rPr lang="en-US" dirty="0"/>
                        <a:t>Age 78</a:t>
                      </a:r>
                    </a:p>
                  </a:txBody>
                  <a:tcPr/>
                </a:tc>
                <a:tc>
                  <a:txBody>
                    <a:bodyPr/>
                    <a:lstStyle/>
                    <a:p>
                      <a:pPr algn="ctr"/>
                      <a:r>
                        <a:rPr lang="en-US" dirty="0"/>
                        <a:t>12.6</a:t>
                      </a:r>
                    </a:p>
                  </a:txBody>
                  <a:tcPr/>
                </a:tc>
                <a:tc>
                  <a:txBody>
                    <a:bodyPr/>
                    <a:lstStyle/>
                    <a:p>
                      <a:pPr algn="ctr"/>
                      <a:r>
                        <a:rPr lang="en-US" dirty="0"/>
                        <a:t>7.94%</a:t>
                      </a:r>
                    </a:p>
                  </a:txBody>
                  <a:tcPr/>
                </a:tc>
                <a:extLst>
                  <a:ext uri="{0D108BD9-81ED-4DB2-BD59-A6C34878D82A}">
                    <a16:rowId xmlns:a16="http://schemas.microsoft.com/office/drawing/2014/main" val="3560217424"/>
                  </a:ext>
                </a:extLst>
              </a:tr>
              <a:tr h="370840">
                <a:tc>
                  <a:txBody>
                    <a:bodyPr/>
                    <a:lstStyle/>
                    <a:p>
                      <a:pPr algn="ctr"/>
                      <a:r>
                        <a:rPr lang="en-US" dirty="0"/>
                        <a:t>Age 83</a:t>
                      </a:r>
                    </a:p>
                  </a:txBody>
                  <a:tcPr/>
                </a:tc>
                <a:tc>
                  <a:txBody>
                    <a:bodyPr/>
                    <a:lstStyle/>
                    <a:p>
                      <a:pPr algn="ctr"/>
                      <a:r>
                        <a:rPr lang="en-US" dirty="0"/>
                        <a:t>9.3</a:t>
                      </a:r>
                    </a:p>
                  </a:txBody>
                  <a:tcPr/>
                </a:tc>
                <a:tc>
                  <a:txBody>
                    <a:bodyPr/>
                    <a:lstStyle/>
                    <a:p>
                      <a:pPr algn="ctr"/>
                      <a:r>
                        <a:rPr lang="en-US" dirty="0"/>
                        <a:t>10.75%</a:t>
                      </a:r>
                    </a:p>
                  </a:txBody>
                  <a:tcPr/>
                </a:tc>
                <a:extLst>
                  <a:ext uri="{0D108BD9-81ED-4DB2-BD59-A6C34878D82A}">
                    <a16:rowId xmlns:a16="http://schemas.microsoft.com/office/drawing/2014/main" val="3566268016"/>
                  </a:ext>
                </a:extLst>
              </a:tr>
              <a:tr h="370840">
                <a:tc>
                  <a:txBody>
                    <a:bodyPr/>
                    <a:lstStyle/>
                    <a:p>
                      <a:pPr algn="ctr"/>
                      <a:r>
                        <a:rPr lang="en-US" dirty="0"/>
                        <a:t>Age 88</a:t>
                      </a:r>
                    </a:p>
                  </a:txBody>
                  <a:tcPr/>
                </a:tc>
                <a:tc>
                  <a:txBody>
                    <a:bodyPr/>
                    <a:lstStyle/>
                    <a:p>
                      <a:pPr algn="ctr"/>
                      <a:r>
                        <a:rPr lang="en-US" dirty="0"/>
                        <a:t>6.6</a:t>
                      </a:r>
                    </a:p>
                  </a:txBody>
                  <a:tcPr/>
                </a:tc>
                <a:tc>
                  <a:txBody>
                    <a:bodyPr/>
                    <a:lstStyle/>
                    <a:p>
                      <a:pPr algn="ctr"/>
                      <a:r>
                        <a:rPr lang="en-US" dirty="0"/>
                        <a:t>15.15%</a:t>
                      </a:r>
                    </a:p>
                  </a:txBody>
                  <a:tcPr/>
                </a:tc>
                <a:extLst>
                  <a:ext uri="{0D108BD9-81ED-4DB2-BD59-A6C34878D82A}">
                    <a16:rowId xmlns:a16="http://schemas.microsoft.com/office/drawing/2014/main" val="3443081857"/>
                  </a:ext>
                </a:extLst>
              </a:tr>
            </a:tbl>
          </a:graphicData>
        </a:graphic>
      </p:graphicFrame>
    </p:spTree>
    <p:extLst>
      <p:ext uri="{BB962C8B-B14F-4D97-AF65-F5344CB8AC3E}">
        <p14:creationId xmlns:p14="http://schemas.microsoft.com/office/powerpoint/2010/main" val="32601492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 IRA Beneficiary Family Tree">
            <a:extLst>
              <a:ext uri="{FF2B5EF4-FFF2-40B4-BE49-F238E27FC236}">
                <a16:creationId xmlns:a16="http://schemas.microsoft.com/office/drawing/2014/main" id="{9BB46CC9-3CEF-69E2-01A7-3AD03F5AAEE1}"/>
              </a:ext>
            </a:extLst>
          </p:cNvPr>
          <p:cNvPicPr>
            <a:picLocks noChangeAspect="1"/>
          </p:cNvPicPr>
          <p:nvPr/>
        </p:nvPicPr>
        <p:blipFill>
          <a:blip r:embed="rId2"/>
          <a:stretch>
            <a:fillRect/>
          </a:stretch>
        </p:blipFill>
        <p:spPr>
          <a:xfrm>
            <a:off x="2621246" y="367880"/>
            <a:ext cx="6949508" cy="6122239"/>
          </a:xfrm>
          <a:prstGeom prst="rect">
            <a:avLst/>
          </a:prstGeom>
        </p:spPr>
      </p:pic>
      <p:sp>
        <p:nvSpPr>
          <p:cNvPr id="10" name="Title 1">
            <a:extLst>
              <a:ext uri="{FF2B5EF4-FFF2-40B4-BE49-F238E27FC236}">
                <a16:creationId xmlns:a16="http://schemas.microsoft.com/office/drawing/2014/main" id="{8A22C8B0-1B60-B17A-136F-92AA2E75CDCD}"/>
              </a:ext>
            </a:extLst>
          </p:cNvPr>
          <p:cNvSpPr>
            <a:spLocks noGrp="1"/>
          </p:cNvSpPr>
          <p:nvPr>
            <p:ph type="title"/>
          </p:nvPr>
        </p:nvSpPr>
        <p:spPr>
          <a:xfrm>
            <a:off x="838200" y="365125"/>
            <a:ext cx="10515600" cy="1325563"/>
          </a:xfrm>
        </p:spPr>
        <p:txBody>
          <a:bodyPr/>
          <a:lstStyle/>
          <a:p>
            <a:r>
              <a:rPr lang="en-US" dirty="0"/>
              <a:t>Post-2020</a:t>
            </a:r>
          </a:p>
        </p:txBody>
      </p:sp>
    </p:spTree>
    <p:extLst>
      <p:ext uri="{BB962C8B-B14F-4D97-AF65-F5344CB8AC3E}">
        <p14:creationId xmlns:p14="http://schemas.microsoft.com/office/powerpoint/2010/main" val="9564618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FC5B6-1650-5879-5703-1F84F51F7B35}"/>
              </a:ext>
            </a:extLst>
          </p:cNvPr>
          <p:cNvSpPr>
            <a:spLocks noGrp="1"/>
          </p:cNvSpPr>
          <p:nvPr>
            <p:ph type="title"/>
          </p:nvPr>
        </p:nvSpPr>
        <p:spPr/>
        <p:txBody>
          <a:bodyPr/>
          <a:lstStyle/>
          <a:p>
            <a:r>
              <a:rPr lang="en-US" dirty="0"/>
              <a:t>Surviving Spouse Inheritance Options</a:t>
            </a:r>
          </a:p>
        </p:txBody>
      </p:sp>
      <p:sp>
        <p:nvSpPr>
          <p:cNvPr id="3" name="Content Placeholder 2">
            <a:extLst>
              <a:ext uri="{FF2B5EF4-FFF2-40B4-BE49-F238E27FC236}">
                <a16:creationId xmlns:a16="http://schemas.microsoft.com/office/drawing/2014/main" id="{AD80488F-BADC-05EC-2057-49D76AC4BF0C}"/>
              </a:ext>
            </a:extLst>
          </p:cNvPr>
          <p:cNvSpPr>
            <a:spLocks noGrp="1"/>
          </p:cNvSpPr>
          <p:nvPr>
            <p:ph idx="1"/>
          </p:nvPr>
        </p:nvSpPr>
        <p:spPr/>
        <p:txBody>
          <a:bodyPr/>
          <a:lstStyle/>
          <a:p>
            <a:r>
              <a:rPr lang="en-US" dirty="0"/>
              <a:t>If under 59.5, you may want to keep as an Inherited IRA to take distributions without penalty</a:t>
            </a:r>
          </a:p>
          <a:p>
            <a:r>
              <a:rPr lang="en-US" dirty="0"/>
              <a:t>If over 59.5 (or not in need of distributions) and younger than deceased spouse, you may want to roll it over to your own IRA for a delayed RMD age and lower factors</a:t>
            </a:r>
          </a:p>
          <a:p>
            <a:r>
              <a:rPr lang="en-US" dirty="0"/>
              <a:t>Closed loophole: If deceased spouse died prior to RBD, you could keep as an Inherited IRA and use the 10-year rule to delay RMDs past your RBD and then roll it over to your own IRA to benefit from the lower factors (uniform as opposed to single life). You now must withdraw “hypothetical” RMDs for the ones you skipped.</a:t>
            </a:r>
          </a:p>
        </p:txBody>
      </p:sp>
    </p:spTree>
    <p:extLst>
      <p:ext uri="{BB962C8B-B14F-4D97-AF65-F5344CB8AC3E}">
        <p14:creationId xmlns:p14="http://schemas.microsoft.com/office/powerpoint/2010/main" val="3607758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734A-D641-05A3-BB74-05C6628AA259}"/>
              </a:ext>
            </a:extLst>
          </p:cNvPr>
          <p:cNvSpPr>
            <a:spLocks noGrp="1"/>
          </p:cNvSpPr>
          <p:nvPr>
            <p:ph type="title"/>
          </p:nvPr>
        </p:nvSpPr>
        <p:spPr/>
        <p:txBody>
          <a:bodyPr>
            <a:normAutofit/>
          </a:bodyPr>
          <a:lstStyle/>
          <a:p>
            <a:r>
              <a:rPr lang="en-US" dirty="0"/>
              <a:t>Case Study: Mom dies after RBD</a:t>
            </a:r>
            <a:r>
              <a:rPr lang="en-US"/>
              <a:t>, leaving </a:t>
            </a:r>
            <a:r>
              <a:rPr lang="en-US" dirty="0"/>
              <a:t>$1M IRA to Son (age 60)</a:t>
            </a:r>
          </a:p>
        </p:txBody>
      </p:sp>
      <p:sp>
        <p:nvSpPr>
          <p:cNvPr id="3" name="Content Placeholder 2">
            <a:extLst>
              <a:ext uri="{FF2B5EF4-FFF2-40B4-BE49-F238E27FC236}">
                <a16:creationId xmlns:a16="http://schemas.microsoft.com/office/drawing/2014/main" id="{736AFB4B-E5E7-7A83-5B8B-C96CD907737E}"/>
              </a:ext>
            </a:extLst>
          </p:cNvPr>
          <p:cNvSpPr>
            <a:spLocks noGrp="1"/>
          </p:cNvSpPr>
          <p:nvPr>
            <p:ph idx="1"/>
          </p:nvPr>
        </p:nvSpPr>
        <p:spPr/>
        <p:txBody>
          <a:bodyPr/>
          <a:lstStyle/>
          <a:p>
            <a:r>
              <a:rPr lang="en-US" dirty="0"/>
              <a:t>Son is subject to 10-year rule and annual RMDs over his single life</a:t>
            </a:r>
          </a:p>
          <a:p>
            <a:pPr lvl="1"/>
            <a:r>
              <a:rPr lang="en-US" dirty="0"/>
              <a:t>Projected RMDs using a 6% return assumption</a:t>
            </a:r>
          </a:p>
          <a:p>
            <a:pPr lvl="2"/>
            <a:r>
              <a:rPr lang="en-US" dirty="0"/>
              <a:t>Year 1: $36,900.37</a:t>
            </a:r>
          </a:p>
          <a:p>
            <a:pPr lvl="2"/>
            <a:r>
              <a:rPr lang="en-US" dirty="0"/>
              <a:t>Year 2: $39,199.22</a:t>
            </a:r>
          </a:p>
          <a:p>
            <a:pPr lvl="2"/>
            <a:r>
              <a:rPr lang="en-US" dirty="0"/>
              <a:t>Year 3: $41,644.88</a:t>
            </a:r>
          </a:p>
          <a:p>
            <a:pPr lvl="2"/>
            <a:r>
              <a:rPr lang="en-US" dirty="0"/>
              <a:t>Year 4: $44,247.25</a:t>
            </a:r>
          </a:p>
          <a:p>
            <a:pPr lvl="2"/>
            <a:r>
              <a:rPr lang="en-US" dirty="0"/>
              <a:t>Year 5: $47,017.01</a:t>
            </a:r>
          </a:p>
          <a:p>
            <a:pPr lvl="2"/>
            <a:r>
              <a:rPr lang="en-US" dirty="0"/>
              <a:t>Year 6: $49,965.68</a:t>
            </a:r>
          </a:p>
          <a:p>
            <a:pPr lvl="2"/>
            <a:r>
              <a:rPr lang="en-US" dirty="0"/>
              <a:t>Year 7: $53,105.70</a:t>
            </a:r>
          </a:p>
          <a:p>
            <a:pPr lvl="2"/>
            <a:r>
              <a:rPr lang="en-US" dirty="0"/>
              <a:t>Year 8: $56,450.57</a:t>
            </a:r>
          </a:p>
          <a:p>
            <a:pPr lvl="2"/>
            <a:r>
              <a:rPr lang="en-US" dirty="0"/>
              <a:t>Year 9: $60,014.94</a:t>
            </a:r>
          </a:p>
          <a:p>
            <a:pPr lvl="2"/>
            <a:r>
              <a:rPr lang="en-US" dirty="0"/>
              <a:t>Year 10: $1,224,350.30</a:t>
            </a:r>
          </a:p>
        </p:txBody>
      </p:sp>
    </p:spTree>
    <p:extLst>
      <p:ext uri="{BB962C8B-B14F-4D97-AF65-F5344CB8AC3E}">
        <p14:creationId xmlns:p14="http://schemas.microsoft.com/office/powerpoint/2010/main" val="23757264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MD Rules For Successor Beneficiaries">
            <a:extLst>
              <a:ext uri="{FF2B5EF4-FFF2-40B4-BE49-F238E27FC236}">
                <a16:creationId xmlns:a16="http://schemas.microsoft.com/office/drawing/2014/main" id="{C0B6E2AF-F3DA-010E-B3D9-B54411496C23}"/>
              </a:ext>
            </a:extLst>
          </p:cNvPr>
          <p:cNvPicPr>
            <a:picLocks noGrp="1" noChangeAspect="1"/>
          </p:cNvPicPr>
          <p:nvPr>
            <p:ph idx="1"/>
          </p:nvPr>
        </p:nvPicPr>
        <p:blipFill>
          <a:blip r:embed="rId2"/>
          <a:stretch>
            <a:fillRect/>
          </a:stretch>
        </p:blipFill>
        <p:spPr>
          <a:xfrm>
            <a:off x="2773013" y="401531"/>
            <a:ext cx="6645974" cy="6054938"/>
          </a:xfrm>
          <a:prstGeom prst="rect">
            <a:avLst/>
          </a:prstGeom>
        </p:spPr>
      </p:pic>
    </p:spTree>
    <p:extLst>
      <p:ext uri="{BB962C8B-B14F-4D97-AF65-F5344CB8AC3E}">
        <p14:creationId xmlns:p14="http://schemas.microsoft.com/office/powerpoint/2010/main" val="26433519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4DB7D-A1F2-EA38-2A63-9ECF2CF28118}"/>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7AF50FBB-0183-5ADA-A10A-74A813536FC2}"/>
              </a:ext>
            </a:extLst>
          </p:cNvPr>
          <p:cNvSpPr>
            <a:spLocks noGrp="1"/>
          </p:cNvSpPr>
          <p:nvPr>
            <p:ph sz="half" idx="1"/>
          </p:nvPr>
        </p:nvSpPr>
        <p:spPr/>
        <p:txBody>
          <a:bodyPr>
            <a:normAutofit/>
          </a:bodyPr>
          <a:lstStyle/>
          <a:p>
            <a:pPr marL="0" indent="0">
              <a:buNone/>
            </a:pPr>
            <a:r>
              <a:rPr lang="en-US" dirty="0"/>
              <a:t>Pros:</a:t>
            </a:r>
          </a:p>
          <a:p>
            <a:r>
              <a:rPr lang="en-US" dirty="0"/>
              <a:t>Asset protection from beneficiary’s lawsuits, creditors, and divorce settlements</a:t>
            </a:r>
          </a:p>
          <a:p>
            <a:r>
              <a:rPr lang="en-US" dirty="0"/>
              <a:t>Spendthrift control</a:t>
            </a:r>
          </a:p>
          <a:p>
            <a:r>
              <a:rPr lang="en-US" dirty="0"/>
              <a:t>Preserving public benefits</a:t>
            </a:r>
          </a:p>
          <a:p>
            <a:r>
              <a:rPr lang="en-US" dirty="0"/>
              <a:t>Successor beneficiary control for blended families</a:t>
            </a:r>
          </a:p>
        </p:txBody>
      </p:sp>
      <p:sp>
        <p:nvSpPr>
          <p:cNvPr id="10" name="Content Placeholder 7">
            <a:extLst>
              <a:ext uri="{FF2B5EF4-FFF2-40B4-BE49-F238E27FC236}">
                <a16:creationId xmlns:a16="http://schemas.microsoft.com/office/drawing/2014/main" id="{B49CDF3F-A44C-72CB-3EB4-03B3B3058838}"/>
              </a:ext>
            </a:extLst>
          </p:cNvPr>
          <p:cNvSpPr>
            <a:spLocks noGrp="1"/>
          </p:cNvSpPr>
          <p:nvPr>
            <p:ph sz="half" idx="2"/>
          </p:nvPr>
        </p:nvSpPr>
        <p:spPr/>
        <p:txBody>
          <a:bodyPr>
            <a:normAutofit/>
          </a:bodyPr>
          <a:lstStyle/>
          <a:p>
            <a:pPr marL="0" indent="0">
              <a:buNone/>
            </a:pPr>
            <a:r>
              <a:rPr lang="en-US" dirty="0"/>
              <a:t>Cons:</a:t>
            </a:r>
          </a:p>
          <a:p>
            <a:r>
              <a:rPr lang="en-US" dirty="0"/>
              <a:t>Higher complexity and cost for planning and administration</a:t>
            </a:r>
          </a:p>
          <a:p>
            <a:r>
              <a:rPr lang="en-US" dirty="0"/>
              <a:t>Retained income faces higher tax rates at lower thresholds</a:t>
            </a:r>
          </a:p>
          <a:p>
            <a:r>
              <a:rPr lang="en-US" dirty="0"/>
              <a:t>Payout timelines could vary depending on drafting</a:t>
            </a:r>
          </a:p>
        </p:txBody>
      </p:sp>
      <p:sp>
        <p:nvSpPr>
          <p:cNvPr id="4" name="Title 3">
            <a:extLst>
              <a:ext uri="{FF2B5EF4-FFF2-40B4-BE49-F238E27FC236}">
                <a16:creationId xmlns:a16="http://schemas.microsoft.com/office/drawing/2014/main" id="{30279008-5FFA-1B66-340C-73E333361BB8}"/>
              </a:ext>
            </a:extLst>
          </p:cNvPr>
          <p:cNvSpPr>
            <a:spLocks noGrp="1"/>
          </p:cNvSpPr>
          <p:nvPr>
            <p:ph type="title"/>
          </p:nvPr>
        </p:nvSpPr>
        <p:spPr/>
        <p:txBody>
          <a:bodyPr/>
          <a:lstStyle/>
          <a:p>
            <a:r>
              <a:rPr lang="en-US" dirty="0"/>
              <a:t>Designating a Trust as an IRA Beneficiary</a:t>
            </a:r>
          </a:p>
        </p:txBody>
      </p:sp>
    </p:spTree>
    <p:extLst>
      <p:ext uri="{BB962C8B-B14F-4D97-AF65-F5344CB8AC3E}">
        <p14:creationId xmlns:p14="http://schemas.microsoft.com/office/powerpoint/2010/main" val="2554942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303C7-C546-97F2-BAD5-0FC35DFEAC69}"/>
              </a:ext>
            </a:extLst>
          </p:cNvPr>
          <p:cNvSpPr>
            <a:spLocks noGrp="1"/>
          </p:cNvSpPr>
          <p:nvPr>
            <p:ph type="title"/>
          </p:nvPr>
        </p:nvSpPr>
        <p:spPr/>
        <p:txBody>
          <a:bodyPr/>
          <a:lstStyle/>
          <a:p>
            <a:r>
              <a:rPr lang="en-US" dirty="0"/>
              <a:t>See-Through Trusts</a:t>
            </a:r>
          </a:p>
        </p:txBody>
      </p:sp>
      <p:sp>
        <p:nvSpPr>
          <p:cNvPr id="3" name="Content Placeholder 2">
            <a:extLst>
              <a:ext uri="{FF2B5EF4-FFF2-40B4-BE49-F238E27FC236}">
                <a16:creationId xmlns:a16="http://schemas.microsoft.com/office/drawing/2014/main" id="{5E0D3419-8890-F0AA-43F3-0F3D57E76434}"/>
              </a:ext>
            </a:extLst>
          </p:cNvPr>
          <p:cNvSpPr>
            <a:spLocks noGrp="1"/>
          </p:cNvSpPr>
          <p:nvPr>
            <p:ph idx="1"/>
          </p:nvPr>
        </p:nvSpPr>
        <p:spPr/>
        <p:txBody>
          <a:bodyPr>
            <a:normAutofit fontScale="92500" lnSpcReduction="20000"/>
          </a:bodyPr>
          <a:lstStyle/>
          <a:p>
            <a:r>
              <a:rPr lang="en-US" dirty="0"/>
              <a:t>Must meet 4 requirements:</a:t>
            </a:r>
          </a:p>
          <a:p>
            <a:pPr lvl="1"/>
            <a:r>
              <a:rPr lang="en-US" dirty="0"/>
              <a:t>Valid under state law</a:t>
            </a:r>
          </a:p>
          <a:p>
            <a:pPr lvl="1"/>
            <a:r>
              <a:rPr lang="en-US" dirty="0"/>
              <a:t>Irrevocable upon death</a:t>
            </a:r>
          </a:p>
          <a:p>
            <a:pPr lvl="1"/>
            <a:r>
              <a:rPr lang="en-US" dirty="0"/>
              <a:t>Identifiable beneficiaries (either named individuals or classes like “my children”; cannot include charities, estates, or trusts)</a:t>
            </a:r>
          </a:p>
          <a:p>
            <a:pPr lvl="1"/>
            <a:r>
              <a:rPr lang="en-US" dirty="0"/>
              <a:t>Documentation must be provided to IRA custodian by October 31 following year of death</a:t>
            </a:r>
          </a:p>
          <a:p>
            <a:r>
              <a:rPr lang="en-US" dirty="0"/>
              <a:t>A see-through trust can control an Inherited IRA but be treated as a (non)-eligible designated beneficiary for distribution purposes</a:t>
            </a:r>
          </a:p>
          <a:p>
            <a:r>
              <a:rPr lang="en-US" dirty="0"/>
              <a:t>Separate distribution schedules can be used provided:</a:t>
            </a:r>
          </a:p>
          <a:p>
            <a:pPr lvl="1"/>
            <a:r>
              <a:rPr lang="en-US" dirty="0"/>
              <a:t>“Master” trust named as IRA beneficiary is a see-through trust</a:t>
            </a:r>
          </a:p>
          <a:p>
            <a:pPr lvl="1"/>
            <a:r>
              <a:rPr lang="en-US" dirty="0"/>
              <a:t>Trust must state immediate division into </a:t>
            </a:r>
            <a:r>
              <a:rPr lang="en-US" dirty="0" err="1"/>
              <a:t>subtrusts</a:t>
            </a:r>
            <a:endParaRPr lang="en-US" dirty="0"/>
          </a:p>
          <a:p>
            <a:pPr lvl="1"/>
            <a:r>
              <a:rPr lang="en-US" dirty="0"/>
              <a:t>No discretion by trustee on asset division</a:t>
            </a:r>
          </a:p>
          <a:p>
            <a:pPr lvl="1"/>
            <a:r>
              <a:rPr lang="en-US" dirty="0"/>
              <a:t>[Treas. Reg. Section 1.401(a)(9)-8(a)(iii)(B)]</a:t>
            </a:r>
          </a:p>
        </p:txBody>
      </p:sp>
    </p:spTree>
    <p:extLst>
      <p:ext uri="{BB962C8B-B14F-4D97-AF65-F5344CB8AC3E}">
        <p14:creationId xmlns:p14="http://schemas.microsoft.com/office/powerpoint/2010/main" val="42299266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A2973-3B61-50B0-1FE5-7E84D821A8BB}"/>
              </a:ext>
            </a:extLst>
          </p:cNvPr>
          <p:cNvSpPr>
            <a:spLocks noGrp="1"/>
          </p:cNvSpPr>
          <p:nvPr>
            <p:ph type="title"/>
          </p:nvPr>
        </p:nvSpPr>
        <p:spPr/>
        <p:txBody>
          <a:bodyPr/>
          <a:lstStyle/>
          <a:p>
            <a:r>
              <a:rPr lang="en-US" dirty="0"/>
              <a:t>Conduit vs. Accumulation Trusts</a:t>
            </a:r>
          </a:p>
        </p:txBody>
      </p:sp>
      <p:sp>
        <p:nvSpPr>
          <p:cNvPr id="3" name="Content Placeholder 2">
            <a:extLst>
              <a:ext uri="{FF2B5EF4-FFF2-40B4-BE49-F238E27FC236}">
                <a16:creationId xmlns:a16="http://schemas.microsoft.com/office/drawing/2014/main" id="{85C3E6D4-4D25-B21A-A4B6-CDE889649C10}"/>
              </a:ext>
            </a:extLst>
          </p:cNvPr>
          <p:cNvSpPr>
            <a:spLocks noGrp="1"/>
          </p:cNvSpPr>
          <p:nvPr>
            <p:ph idx="1"/>
          </p:nvPr>
        </p:nvSpPr>
        <p:spPr/>
        <p:txBody>
          <a:bodyPr/>
          <a:lstStyle/>
          <a:p>
            <a:r>
              <a:rPr lang="en-US" dirty="0"/>
              <a:t>Conduit trusts require the trustee to distribute IRA distributions to the trust beneficiary</a:t>
            </a:r>
          </a:p>
          <a:p>
            <a:pPr lvl="1"/>
            <a:r>
              <a:rPr lang="en-US" dirty="0"/>
              <a:t>Avoids trust tax issues</a:t>
            </a:r>
          </a:p>
          <a:p>
            <a:pPr lvl="1"/>
            <a:r>
              <a:rPr lang="en-US" dirty="0"/>
              <a:t>Allows for some asset protection and control</a:t>
            </a:r>
          </a:p>
          <a:p>
            <a:pPr lvl="1"/>
            <a:r>
              <a:rPr lang="en-US" dirty="0"/>
              <a:t>If 10-year rule applies, conduit trust has limited timeline</a:t>
            </a:r>
          </a:p>
          <a:p>
            <a:r>
              <a:rPr lang="en-US" dirty="0"/>
              <a:t>Accumulation trusts allow trustee to retain and accumulate Inherited IRA distributions inside the trust</a:t>
            </a:r>
          </a:p>
          <a:p>
            <a:pPr lvl="1"/>
            <a:r>
              <a:rPr lang="en-US" dirty="0"/>
              <a:t>Retained Inherited IRA distributions would be taxed to the trust</a:t>
            </a:r>
          </a:p>
          <a:p>
            <a:pPr lvl="1"/>
            <a:r>
              <a:rPr lang="en-US" dirty="0"/>
              <a:t>Allows greater asset protection and control</a:t>
            </a:r>
          </a:p>
        </p:txBody>
      </p:sp>
    </p:spTree>
    <p:extLst>
      <p:ext uri="{BB962C8B-B14F-4D97-AF65-F5344CB8AC3E}">
        <p14:creationId xmlns:p14="http://schemas.microsoft.com/office/powerpoint/2010/main" val="28881587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FC23C-99A8-6A3C-B6B0-428746F9AE61}"/>
              </a:ext>
            </a:extLst>
          </p:cNvPr>
          <p:cNvSpPr>
            <a:spLocks noGrp="1"/>
          </p:cNvSpPr>
          <p:nvPr>
            <p:ph type="title"/>
          </p:nvPr>
        </p:nvSpPr>
        <p:spPr/>
        <p:txBody>
          <a:bodyPr/>
          <a:lstStyle/>
          <a:p>
            <a:r>
              <a:rPr lang="en-US" dirty="0"/>
              <a:t>Creative Strategies Aren’t Always Better</a:t>
            </a:r>
          </a:p>
        </p:txBody>
      </p:sp>
      <p:sp>
        <p:nvSpPr>
          <p:cNvPr id="3" name="Content Placeholder 2">
            <a:extLst>
              <a:ext uri="{FF2B5EF4-FFF2-40B4-BE49-F238E27FC236}">
                <a16:creationId xmlns:a16="http://schemas.microsoft.com/office/drawing/2014/main" id="{ED62D3A3-FB72-2392-88FD-8D2D065A919C}"/>
              </a:ext>
            </a:extLst>
          </p:cNvPr>
          <p:cNvSpPr>
            <a:spLocks noGrp="1"/>
          </p:cNvSpPr>
          <p:nvPr>
            <p:ph idx="1"/>
          </p:nvPr>
        </p:nvSpPr>
        <p:spPr/>
        <p:txBody>
          <a:bodyPr>
            <a:normAutofit lnSpcReduction="10000"/>
          </a:bodyPr>
          <a:lstStyle/>
          <a:p>
            <a:r>
              <a:rPr lang="en-US" dirty="0"/>
              <a:t>Emulate “stretch” using a Charitable Remainder Unitrust (CRUT)</a:t>
            </a:r>
          </a:p>
          <a:p>
            <a:pPr lvl="1"/>
            <a:r>
              <a:rPr lang="en-US" dirty="0"/>
              <a:t>Exits IRA tax free</a:t>
            </a:r>
          </a:p>
          <a:p>
            <a:pPr lvl="1"/>
            <a:r>
              <a:rPr lang="en-US" dirty="0"/>
              <a:t>Payouts between 5% and 50% to your beneficiary over their lifetime or up to 20 years (subject to tax)</a:t>
            </a:r>
          </a:p>
          <a:p>
            <a:pPr lvl="1"/>
            <a:r>
              <a:rPr lang="en-US" dirty="0"/>
              <a:t>Present value of remainder interest to charity must be at least 10%</a:t>
            </a:r>
          </a:p>
          <a:p>
            <a:pPr lvl="1"/>
            <a:r>
              <a:rPr lang="en-US" dirty="0"/>
              <a:t>Outcomes vary considerably based on age and interest rates, add complexity, give up flexibility to take larger distributions, and require outliving your break-even point</a:t>
            </a:r>
          </a:p>
          <a:p>
            <a:r>
              <a:rPr lang="en-US" dirty="0"/>
              <a:t>Intentionally use Non-Designated Trusts in a certain window</a:t>
            </a:r>
          </a:p>
          <a:p>
            <a:pPr lvl="1"/>
            <a:r>
              <a:rPr lang="en-US" dirty="0"/>
              <a:t>If owner dies after RBD and was between 74 and 80, her single life expectancy factor could lead to 11- to 15-year distribution period</a:t>
            </a:r>
          </a:p>
          <a:p>
            <a:pPr lvl="1"/>
            <a:r>
              <a:rPr lang="en-US" dirty="0"/>
              <a:t>If desired, you could leave 1% to charity to disqualify as see-through trust</a:t>
            </a:r>
          </a:p>
        </p:txBody>
      </p:sp>
    </p:spTree>
    <p:extLst>
      <p:ext uri="{BB962C8B-B14F-4D97-AF65-F5344CB8AC3E}">
        <p14:creationId xmlns:p14="http://schemas.microsoft.com/office/powerpoint/2010/main" val="4253998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9485C-79F3-B87B-5C02-10DD9612C9A8}"/>
              </a:ext>
            </a:extLst>
          </p:cNvPr>
          <p:cNvSpPr>
            <a:spLocks noGrp="1"/>
          </p:cNvSpPr>
          <p:nvPr>
            <p:ph type="title"/>
          </p:nvPr>
        </p:nvSpPr>
        <p:spPr/>
        <p:txBody>
          <a:bodyPr/>
          <a:lstStyle/>
          <a:p>
            <a:r>
              <a:rPr lang="en-US" dirty="0"/>
              <a:t>Roth conversions</a:t>
            </a:r>
          </a:p>
        </p:txBody>
      </p:sp>
      <p:sp>
        <p:nvSpPr>
          <p:cNvPr id="3" name="Content Placeholder 2">
            <a:extLst>
              <a:ext uri="{FF2B5EF4-FFF2-40B4-BE49-F238E27FC236}">
                <a16:creationId xmlns:a16="http://schemas.microsoft.com/office/drawing/2014/main" id="{74C61B2B-935E-0B53-34AA-BAFCF2C4670E}"/>
              </a:ext>
            </a:extLst>
          </p:cNvPr>
          <p:cNvSpPr>
            <a:spLocks noGrp="1"/>
          </p:cNvSpPr>
          <p:nvPr>
            <p:ph idx="1"/>
          </p:nvPr>
        </p:nvSpPr>
        <p:spPr/>
        <p:txBody>
          <a:bodyPr>
            <a:normAutofit/>
          </a:bodyPr>
          <a:lstStyle/>
          <a:p>
            <a:r>
              <a:rPr lang="en-US" dirty="0"/>
              <a:t>Transfer a portion of your IRA to your Roth IRA</a:t>
            </a:r>
          </a:p>
          <a:p>
            <a:r>
              <a:rPr lang="en-US" dirty="0"/>
              <a:t>A Roth conversion is taxable (and could be paid by outside funds)</a:t>
            </a:r>
          </a:p>
          <a:p>
            <a:r>
              <a:rPr lang="en-US" dirty="0"/>
              <a:t>Not subject to income limits like contributions are</a:t>
            </a:r>
          </a:p>
          <a:p>
            <a:r>
              <a:rPr lang="en-US" dirty="0"/>
              <a:t>Follow 5-year rules to avoid taxes and/or penalties when withdrawing converted principal or earnings</a:t>
            </a:r>
          </a:p>
          <a:p>
            <a:r>
              <a:rPr lang="en-US" dirty="0"/>
              <a:t>You can view it as pre-paying taxes for your heirs or otherwise hedging your future tax liability</a:t>
            </a:r>
          </a:p>
        </p:txBody>
      </p:sp>
    </p:spTree>
    <p:extLst>
      <p:ext uri="{BB962C8B-B14F-4D97-AF65-F5344CB8AC3E}">
        <p14:creationId xmlns:p14="http://schemas.microsoft.com/office/powerpoint/2010/main" val="2593263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A3AC3-FCAB-BD77-B547-2F6C5BD0FD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32F8B9-76A2-1FEC-4809-9F42559F4C30}"/>
              </a:ext>
            </a:extLst>
          </p:cNvPr>
          <p:cNvSpPr>
            <a:spLocks noGrp="1"/>
          </p:cNvSpPr>
          <p:nvPr>
            <p:ph type="title"/>
          </p:nvPr>
        </p:nvSpPr>
        <p:spPr/>
        <p:txBody>
          <a:bodyPr>
            <a:noAutofit/>
          </a:bodyPr>
          <a:lstStyle/>
          <a:p>
            <a:r>
              <a:rPr lang="en-US" sz="3200" dirty="0"/>
              <a:t>Case Study: Husband and Wife (both 64) typically take IRA distributions of $350,000.</a:t>
            </a:r>
          </a:p>
        </p:txBody>
      </p:sp>
      <p:sp>
        <p:nvSpPr>
          <p:cNvPr id="8" name="Content Placeholder 7">
            <a:extLst>
              <a:ext uri="{FF2B5EF4-FFF2-40B4-BE49-F238E27FC236}">
                <a16:creationId xmlns:a16="http://schemas.microsoft.com/office/drawing/2014/main" id="{0704BEDC-222F-B064-8120-E4A4D7B2DFE6}"/>
              </a:ext>
            </a:extLst>
          </p:cNvPr>
          <p:cNvSpPr>
            <a:spLocks noGrp="1"/>
          </p:cNvSpPr>
          <p:nvPr>
            <p:ph sz="half" idx="1"/>
          </p:nvPr>
        </p:nvSpPr>
        <p:spPr/>
        <p:txBody>
          <a:bodyPr>
            <a:normAutofit fontScale="85000" lnSpcReduction="20000"/>
          </a:bodyPr>
          <a:lstStyle/>
          <a:p>
            <a:pPr marL="0" indent="0">
              <a:buNone/>
            </a:pPr>
            <a:r>
              <a:rPr lang="en-US" dirty="0"/>
              <a:t>Filing Jointly</a:t>
            </a:r>
          </a:p>
          <a:p>
            <a:pPr marL="0" indent="0">
              <a:buNone/>
            </a:pPr>
            <a:r>
              <a:rPr lang="en-US" dirty="0"/>
              <a:t>Standard deduction: $32,200</a:t>
            </a:r>
          </a:p>
          <a:p>
            <a:pPr marL="0" indent="0">
              <a:buNone/>
            </a:pPr>
            <a:r>
              <a:rPr lang="en-US" dirty="0"/>
              <a:t>Tax computation:</a:t>
            </a:r>
          </a:p>
          <a:p>
            <a:pPr marL="0" indent="0">
              <a:buNone/>
            </a:pPr>
            <a:r>
              <a:rPr lang="en-US" dirty="0"/>
              <a:t>  24,800 x 10% =    2,480</a:t>
            </a:r>
          </a:p>
          <a:p>
            <a:pPr marL="0" indent="0">
              <a:buNone/>
            </a:pPr>
            <a:r>
              <a:rPr lang="en-US" dirty="0"/>
              <a:t>  76,000 x 12% =    9,120</a:t>
            </a:r>
          </a:p>
          <a:p>
            <a:pPr marL="0" indent="0">
              <a:buNone/>
            </a:pPr>
            <a:r>
              <a:rPr lang="en-US" dirty="0"/>
              <a:t>110,600 x 22% = 24,332</a:t>
            </a:r>
          </a:p>
          <a:p>
            <a:pPr marL="0" indent="0">
              <a:buNone/>
            </a:pPr>
            <a:r>
              <a:rPr lang="en-US" dirty="0"/>
              <a:t>106,400 x 24% = 25,536</a:t>
            </a:r>
          </a:p>
          <a:p>
            <a:pPr marL="0" indent="0">
              <a:buNone/>
            </a:pPr>
            <a:r>
              <a:rPr lang="en-US" dirty="0"/>
              <a:t>Federal taxes: $61,468</a:t>
            </a:r>
          </a:p>
        </p:txBody>
      </p:sp>
      <p:sp>
        <p:nvSpPr>
          <p:cNvPr id="10" name="Content Placeholder 7">
            <a:extLst>
              <a:ext uri="{FF2B5EF4-FFF2-40B4-BE49-F238E27FC236}">
                <a16:creationId xmlns:a16="http://schemas.microsoft.com/office/drawing/2014/main" id="{2C74D702-7F6E-6597-D365-CECFFC8583C9}"/>
              </a:ext>
            </a:extLst>
          </p:cNvPr>
          <p:cNvSpPr>
            <a:spLocks noGrp="1"/>
          </p:cNvSpPr>
          <p:nvPr>
            <p:ph sz="half" idx="2"/>
          </p:nvPr>
        </p:nvSpPr>
        <p:spPr/>
        <p:txBody>
          <a:bodyPr>
            <a:normAutofit fontScale="85000" lnSpcReduction="20000"/>
          </a:bodyPr>
          <a:lstStyle/>
          <a:p>
            <a:pPr marL="0" indent="0">
              <a:buNone/>
            </a:pPr>
            <a:r>
              <a:rPr lang="en-US" dirty="0"/>
              <a:t>Compare to a single filer</a:t>
            </a:r>
          </a:p>
          <a:p>
            <a:pPr marL="0" indent="0">
              <a:buNone/>
            </a:pPr>
            <a:r>
              <a:rPr lang="en-US" dirty="0"/>
              <a:t>Standard deduction: $16,100</a:t>
            </a:r>
          </a:p>
          <a:p>
            <a:pPr marL="0" indent="0">
              <a:buNone/>
            </a:pPr>
            <a:r>
              <a:rPr lang="en-US" dirty="0"/>
              <a:t>Tax computation:</a:t>
            </a:r>
          </a:p>
          <a:p>
            <a:pPr marL="0" indent="0">
              <a:buNone/>
            </a:pPr>
            <a:r>
              <a:rPr lang="en-US" dirty="0"/>
              <a:t>  12,400 x 10% =    1,240</a:t>
            </a:r>
          </a:p>
          <a:p>
            <a:pPr marL="0" indent="0">
              <a:buNone/>
            </a:pPr>
            <a:r>
              <a:rPr lang="en-US" dirty="0"/>
              <a:t>  38,000 x 12% =    4,560</a:t>
            </a:r>
          </a:p>
          <a:p>
            <a:pPr marL="0" indent="0">
              <a:buNone/>
            </a:pPr>
            <a:r>
              <a:rPr lang="en-US" dirty="0"/>
              <a:t>  55,300 x 22% = 12,166</a:t>
            </a:r>
          </a:p>
          <a:p>
            <a:pPr marL="0" indent="0">
              <a:buNone/>
            </a:pPr>
            <a:r>
              <a:rPr lang="en-US" dirty="0"/>
              <a:t>  96,075 x 24% = 23,058</a:t>
            </a:r>
          </a:p>
          <a:p>
            <a:pPr marL="0" indent="0">
              <a:buNone/>
            </a:pPr>
            <a:r>
              <a:rPr lang="en-US" dirty="0"/>
              <a:t>  54,450 x 32% = 17,424</a:t>
            </a:r>
          </a:p>
          <a:p>
            <a:pPr marL="0" indent="0">
              <a:buNone/>
            </a:pPr>
            <a:r>
              <a:rPr lang="en-US" dirty="0"/>
              <a:t>  77,675 x 35% = 27,186</a:t>
            </a:r>
          </a:p>
          <a:p>
            <a:pPr marL="0" indent="0">
              <a:buNone/>
            </a:pPr>
            <a:r>
              <a:rPr lang="en-US" dirty="0"/>
              <a:t>Federal taxes: $85,634; </a:t>
            </a:r>
            <a:r>
              <a:rPr lang="en-US" dirty="0">
                <a:solidFill>
                  <a:srgbClr val="FF0000"/>
                </a:solidFill>
              </a:rPr>
              <a:t>$24,166 more</a:t>
            </a:r>
          </a:p>
          <a:p>
            <a:pPr marL="0" indent="0">
              <a:buNone/>
            </a:pPr>
            <a:r>
              <a:rPr lang="en-US" dirty="0"/>
              <a:t>“Widow’s tax penalty”</a:t>
            </a:r>
          </a:p>
        </p:txBody>
      </p:sp>
    </p:spTree>
    <p:extLst>
      <p:ext uri="{BB962C8B-B14F-4D97-AF65-F5344CB8AC3E}">
        <p14:creationId xmlns:p14="http://schemas.microsoft.com/office/powerpoint/2010/main" val="280898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E0525-88EF-A7B3-2F3B-3E54A4472A33}"/>
              </a:ext>
            </a:extLst>
          </p:cNvPr>
          <p:cNvSpPr>
            <a:spLocks noGrp="1"/>
          </p:cNvSpPr>
          <p:nvPr>
            <p:ph type="title"/>
          </p:nvPr>
        </p:nvSpPr>
        <p:spPr/>
        <p:txBody>
          <a:bodyPr/>
          <a:lstStyle/>
          <a:p>
            <a:r>
              <a:rPr lang="en-US" dirty="0"/>
              <a:t>Summary/Learning Objectives</a:t>
            </a:r>
          </a:p>
        </p:txBody>
      </p:sp>
      <p:sp>
        <p:nvSpPr>
          <p:cNvPr id="3" name="Content Placeholder 2">
            <a:extLst>
              <a:ext uri="{FF2B5EF4-FFF2-40B4-BE49-F238E27FC236}">
                <a16:creationId xmlns:a16="http://schemas.microsoft.com/office/drawing/2014/main" id="{F9AC93BA-207D-32BB-9B71-CFA364072D65}"/>
              </a:ext>
            </a:extLst>
          </p:cNvPr>
          <p:cNvSpPr>
            <a:spLocks noGrp="1"/>
          </p:cNvSpPr>
          <p:nvPr>
            <p:ph idx="1"/>
          </p:nvPr>
        </p:nvSpPr>
        <p:spPr/>
        <p:txBody>
          <a:bodyPr>
            <a:normAutofit fontScale="85000" lnSpcReduction="10000"/>
          </a:bodyPr>
          <a:lstStyle/>
          <a:p>
            <a:r>
              <a:rPr lang="en-US" dirty="0"/>
              <a:t>Compare values in pre-tax, taxable, and post-tax accounts</a:t>
            </a:r>
          </a:p>
          <a:p>
            <a:r>
              <a:rPr lang="en-US" dirty="0"/>
              <a:t>Identify how an increase to AGI differs from an increase to taxable income</a:t>
            </a:r>
          </a:p>
          <a:p>
            <a:r>
              <a:rPr lang="en-US" dirty="0"/>
              <a:t>Explore extra taxes or surcharges like Net Investment Income Tax and IRMAA</a:t>
            </a:r>
          </a:p>
          <a:p>
            <a:r>
              <a:rPr lang="en-US" dirty="0"/>
              <a:t>Learn about RMD factors, beginning dates, QCDs, and Roth conversions</a:t>
            </a:r>
          </a:p>
          <a:p>
            <a:r>
              <a:rPr lang="en-US" dirty="0"/>
              <a:t>Distinguish between different classes of IRA beneficiary</a:t>
            </a:r>
          </a:p>
          <a:p>
            <a:r>
              <a:rPr lang="en-US" dirty="0"/>
              <a:t>Apply the proper RMD rules for primary and successor beneficiaries of an IRA</a:t>
            </a:r>
          </a:p>
          <a:p>
            <a:r>
              <a:rPr lang="en-US" dirty="0"/>
              <a:t>Explore the impact of using see-through, conduit, and/or accumulation trusts as IRA beneficiaries</a:t>
            </a:r>
          </a:p>
          <a:p>
            <a:r>
              <a:rPr lang="en-US" dirty="0"/>
              <a:t>Synthesize these topics to find optimal scenarios for transferring wealth to surviving spouses, children, and/or charities</a:t>
            </a:r>
          </a:p>
        </p:txBody>
      </p:sp>
    </p:spTree>
    <p:extLst>
      <p:ext uri="{BB962C8B-B14F-4D97-AF65-F5344CB8AC3E}">
        <p14:creationId xmlns:p14="http://schemas.microsoft.com/office/powerpoint/2010/main" val="11072938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F4A6E-5B21-50CC-ACAD-BD5C5804CC40}"/>
              </a:ext>
            </a:extLst>
          </p:cNvPr>
          <p:cNvSpPr>
            <a:spLocks noGrp="1"/>
          </p:cNvSpPr>
          <p:nvPr>
            <p:ph type="title"/>
          </p:nvPr>
        </p:nvSpPr>
        <p:spPr/>
        <p:txBody>
          <a:bodyPr/>
          <a:lstStyle/>
          <a:p>
            <a:r>
              <a:rPr lang="en-US" dirty="0"/>
              <a:t>Case Study: Husband (68) and Wife (70) have $2.75M IRA and three beneficiaries</a:t>
            </a:r>
          </a:p>
        </p:txBody>
      </p:sp>
      <p:sp>
        <p:nvSpPr>
          <p:cNvPr id="3" name="Content Placeholder 2">
            <a:extLst>
              <a:ext uri="{FF2B5EF4-FFF2-40B4-BE49-F238E27FC236}">
                <a16:creationId xmlns:a16="http://schemas.microsoft.com/office/drawing/2014/main" id="{10DF8286-482C-4EC6-AD73-814708F45180}"/>
              </a:ext>
            </a:extLst>
          </p:cNvPr>
          <p:cNvSpPr>
            <a:spLocks noGrp="1"/>
          </p:cNvSpPr>
          <p:nvPr>
            <p:ph idx="1"/>
          </p:nvPr>
        </p:nvSpPr>
        <p:spPr/>
        <p:txBody>
          <a:bodyPr>
            <a:normAutofit fontScale="92500" lnSpcReduction="20000"/>
          </a:bodyPr>
          <a:lstStyle/>
          <a:p>
            <a:r>
              <a:rPr lang="en-US" dirty="0"/>
              <a:t>Doing just the minimum distributions eventually puts them in the 24% bracket (and misses out on low tax years before RMDs begin)</a:t>
            </a:r>
          </a:p>
          <a:p>
            <a:r>
              <a:rPr lang="en-US" dirty="0"/>
              <a:t>One pre-mature death puts them in the 35% bracket</a:t>
            </a:r>
          </a:p>
          <a:p>
            <a:r>
              <a:rPr lang="en-US" dirty="0"/>
              <a:t>Two pre-mature deaths would see their three kids inherit nearly $1M in an Inherited IRA and be subject to the 10-year rule during their highest earning years (32-35% brackets)</a:t>
            </a:r>
          </a:p>
          <a:p>
            <a:r>
              <a:rPr lang="en-US" dirty="0"/>
              <a:t>Potential advice: Do Roth conversions to fill up the 24% bracket for the next 3 years to hedge against higher future rates, lower future RMDs, get tax-free growth, and pre-pay taxes for your heirs at relatively lower rates</a:t>
            </a:r>
          </a:p>
          <a:p>
            <a:r>
              <a:rPr lang="en-US" dirty="0"/>
              <a:t>Analysis: Adds approx. $7M (in today’s dollars) of after-tax value in 30 years relative to doing just the minimum</a:t>
            </a:r>
          </a:p>
        </p:txBody>
      </p:sp>
    </p:spTree>
    <p:extLst>
      <p:ext uri="{BB962C8B-B14F-4D97-AF65-F5344CB8AC3E}">
        <p14:creationId xmlns:p14="http://schemas.microsoft.com/office/powerpoint/2010/main" val="2270095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9C8E4-3AFC-5088-E6A7-44BA0C97A91D}"/>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89930FB1-3E0B-7015-4B64-94961B9081D1}"/>
              </a:ext>
            </a:extLst>
          </p:cNvPr>
          <p:cNvSpPr>
            <a:spLocks noGrp="1"/>
          </p:cNvSpPr>
          <p:nvPr>
            <p:ph idx="1"/>
          </p:nvPr>
        </p:nvSpPr>
        <p:spPr/>
        <p:txBody>
          <a:bodyPr/>
          <a:lstStyle/>
          <a:p>
            <a:pPr marL="0" indent="0">
              <a:buNone/>
            </a:pPr>
            <a:r>
              <a:rPr lang="en-US" dirty="0"/>
              <a:t>Thank you for your attention!</a:t>
            </a:r>
          </a:p>
          <a:p>
            <a:pPr marL="0" indent="0">
              <a:buNone/>
            </a:pPr>
            <a:endParaRPr lang="en-US" dirty="0"/>
          </a:p>
          <a:p>
            <a:pPr marL="0" indent="0">
              <a:buNone/>
            </a:pPr>
            <a:endParaRPr lang="en-US" dirty="0"/>
          </a:p>
          <a:p>
            <a:pPr marL="0" indent="0">
              <a:buNone/>
            </a:pPr>
            <a:r>
              <a:rPr lang="en-US" dirty="0" err="1"/>
              <a:t>mike@integral-wealth.com</a:t>
            </a:r>
            <a:endParaRPr lang="en-US" dirty="0"/>
          </a:p>
        </p:txBody>
      </p:sp>
    </p:spTree>
    <p:extLst>
      <p:ext uri="{BB962C8B-B14F-4D97-AF65-F5344CB8AC3E}">
        <p14:creationId xmlns:p14="http://schemas.microsoft.com/office/powerpoint/2010/main" val="3194970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39210</TotalTime>
  <Words>3516</Words>
  <Application>Microsoft Macintosh PowerPoint</Application>
  <PresentationFormat>Widescreen</PresentationFormat>
  <Paragraphs>522</Paragraphs>
  <Slides>44</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Aptos</vt:lpstr>
      <vt:lpstr>Aptos Display</vt:lpstr>
      <vt:lpstr>Arial</vt:lpstr>
      <vt:lpstr>Cambria Math</vt:lpstr>
      <vt:lpstr>Office Theme</vt:lpstr>
      <vt:lpstr>Optimizing Retirement Account Distributions</vt:lpstr>
      <vt:lpstr>Disclaimer</vt:lpstr>
      <vt:lpstr>Agenda</vt:lpstr>
      <vt:lpstr>Motivation</vt:lpstr>
      <vt:lpstr>Poll: Preferences Across Account Types</vt:lpstr>
      <vt:lpstr>Case Study: Mom has $1M IRA and $1M Trust, wants to leave $400k to charity, and remainder to Daughter (25% bracket)</vt:lpstr>
      <vt:lpstr>Equality versus Equity</vt:lpstr>
      <vt:lpstr>Case Study: Mom has $1M IRA and $1M Trust to leave to Daughter (40% bracket) and Son (25% bracket)</vt:lpstr>
      <vt:lpstr>Optimization Framework</vt:lpstr>
      <vt:lpstr>Is tax deferral always better?</vt:lpstr>
      <vt:lpstr>What is your future tax bracket?</vt:lpstr>
      <vt:lpstr>Tax Computation Walkthrough</vt:lpstr>
      <vt:lpstr>Tax Computation Walkthrough</vt:lpstr>
      <vt:lpstr>Tax Computation Walkthrough</vt:lpstr>
      <vt:lpstr>Tax Computation Walkthrough</vt:lpstr>
      <vt:lpstr>Tax Computation Walkthrough</vt:lpstr>
      <vt:lpstr>PowerPoint Presentation</vt:lpstr>
      <vt:lpstr>Tax Computation Walkthrough</vt:lpstr>
      <vt:lpstr>Tax Computation Walkthrough</vt:lpstr>
      <vt:lpstr>Tax Computation Walkthrough</vt:lpstr>
      <vt:lpstr>But wait, there are more taxes!</vt:lpstr>
      <vt:lpstr>But wait, there are more taxes!</vt:lpstr>
      <vt:lpstr>Tax Impact of $1 More of AGI</vt:lpstr>
      <vt:lpstr>Case Study: Husband and Wife (both 66) have $100k of pension income, $80k of gains, and $60k of medical expenses</vt:lpstr>
      <vt:lpstr>Case Study: Husband and Wife (both 66) have $100k of pension income, $80k of gains, and $60k of medical expenses and also took a $10k IRA distribution</vt:lpstr>
      <vt:lpstr>Case Study: Husband and Wife (both 64) have $122,200 of pension income and $160k of tax-exempt interest</vt:lpstr>
      <vt:lpstr>Case Study: Husband and Wife (both 64) have $122,200 of pension income and $160k of tax-exempt interest and also took a $10k IRA distribution</vt:lpstr>
      <vt:lpstr>Required Minimum Distributions (RMDs)</vt:lpstr>
      <vt:lpstr>Other RMD highlights</vt:lpstr>
      <vt:lpstr>Qualified Charitable Distributions (QCDs)</vt:lpstr>
      <vt:lpstr>Inherited IRAs prior to 2020</vt:lpstr>
      <vt:lpstr>Post-2020</vt:lpstr>
      <vt:lpstr>Surviving Spouse Inheritance Options</vt:lpstr>
      <vt:lpstr>Case Study: Mom dies after RBD, leaving $1M IRA to Son (age 60)</vt:lpstr>
      <vt:lpstr>PowerPoint Presentation</vt:lpstr>
      <vt:lpstr>Designating a Trust as an IRA Beneficiary</vt:lpstr>
      <vt:lpstr>See-Through Trusts</vt:lpstr>
      <vt:lpstr>Conduit vs. Accumulation Trusts</vt:lpstr>
      <vt:lpstr>Creative Strategies Aren’t Always Better</vt:lpstr>
      <vt:lpstr>Roth conversions</vt:lpstr>
      <vt:lpstr>Case Study: Husband and Wife (both 64) typically take IRA distributions of $350,000.</vt:lpstr>
      <vt:lpstr>Summary/Learning Objectives</vt:lpstr>
      <vt:lpstr>Case Study: Husband (68) and Wife (70) have $2.75M IRA and three beneficiaries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Abram</dc:creator>
  <cp:lastModifiedBy>Michael Abram</cp:lastModifiedBy>
  <cp:revision>17</cp:revision>
  <cp:lastPrinted>2026-10-21T23:27:24Z</cp:lastPrinted>
  <dcterms:created xsi:type="dcterms:W3CDTF">2026-09-23T16:18:36Z</dcterms:created>
  <dcterms:modified xsi:type="dcterms:W3CDTF">2026-10-22T03:09:06Z</dcterms:modified>
</cp:coreProperties>
</file>