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media/image8.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3.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340" r:id="rId2"/>
    <p:sldId id="343" r:id="rId3"/>
    <p:sldId id="486" r:id="rId4"/>
    <p:sldId id="487" r:id="rId5"/>
    <p:sldId id="488" r:id="rId6"/>
    <p:sldId id="446" r:id="rId7"/>
    <p:sldId id="471" r:id="rId8"/>
    <p:sldId id="489" r:id="rId9"/>
    <p:sldId id="477" r:id="rId10"/>
    <p:sldId id="448" r:id="rId11"/>
    <p:sldId id="473" r:id="rId12"/>
    <p:sldId id="478" r:id="rId13"/>
    <p:sldId id="479" r:id="rId14"/>
    <p:sldId id="483" r:id="rId15"/>
    <p:sldId id="482" r:id="rId16"/>
    <p:sldId id="484" r:id="rId17"/>
    <p:sldId id="474" r:id="rId18"/>
    <p:sldId id="475" r:id="rId19"/>
    <p:sldId id="476" r:id="rId20"/>
    <p:sldId id="480" r:id="rId21"/>
    <p:sldId id="455" r:id="rId22"/>
    <p:sldId id="470" r:id="rId23"/>
    <p:sldId id="458" r:id="rId24"/>
    <p:sldId id="459" r:id="rId25"/>
    <p:sldId id="461" r:id="rId26"/>
    <p:sldId id="462" r:id="rId27"/>
    <p:sldId id="463" r:id="rId28"/>
    <p:sldId id="485" r:id="rId29"/>
    <p:sldId id="464" r:id="rId30"/>
    <p:sldId id="465" r:id="rId31"/>
    <p:sldId id="466" r:id="rId32"/>
    <p:sldId id="467" r:id="rId33"/>
    <p:sldId id="468" r:id="rId34"/>
  </p:sldIdLst>
  <p:sldSz cx="9144000" cy="6858000" type="screen4x3"/>
  <p:notesSz cx="6985000" cy="92837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guide id="12" orient="horz" pos="3363" userDrawn="1">
          <p15:clr>
            <a:srgbClr val="A4A3A4"/>
          </p15:clr>
        </p15:guide>
        <p15:guide id="13" orient="horz" pos="1378"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ext uri="{19B8F6BF-5375-455C-9EA6-DF929625EA0E}">
        <p15:presenceInfo xmlns:p15="http://schemas.microsoft.com/office/powerpoint/2012/main" userId="Vander Kuur, Cindy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332" autoAdjust="0"/>
  </p:normalViewPr>
  <p:slideViewPr>
    <p:cSldViewPr snapToGrid="0" showGuides="1">
      <p:cViewPr varScale="1">
        <p:scale>
          <a:sx n="115" d="100"/>
          <a:sy n="115" d="100"/>
        </p:scale>
        <p:origin x="1356" y="126"/>
      </p:cViewPr>
      <p:guideLst>
        <p:guide/>
        <p:guide orient="horz" pos="2160"/>
        <p:guide orient="horz" pos="3363"/>
        <p:guide orient="horz" pos="1378"/>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9" d="100"/>
        <a:sy n="39" d="100"/>
      </p:scale>
      <p:origin x="0" y="0"/>
    </p:cViewPr>
  </p:sorterViewPr>
  <p:notesViewPr>
    <p:cSldViewPr snapToGrid="0" showGuides="1">
      <p:cViewPr varScale="1">
        <p:scale>
          <a:sx n="57" d="100"/>
          <a:sy n="57" d="100"/>
        </p:scale>
        <p:origin x="1992"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27041" cy="463681"/>
          </a:xfrm>
          <a:prstGeom prst="rect">
            <a:avLst/>
          </a:prstGeom>
        </p:spPr>
        <p:txBody>
          <a:bodyPr vert="horz" lIns="87431" tIns="43716" rIns="87431" bIns="43716"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56398" y="2"/>
            <a:ext cx="3027041" cy="463681"/>
          </a:xfrm>
          <a:prstGeom prst="rect">
            <a:avLst/>
          </a:prstGeom>
        </p:spPr>
        <p:txBody>
          <a:bodyPr vert="horz" lIns="87431" tIns="43716" rIns="87431" bIns="43716" rtlCol="0"/>
          <a:lstStyle>
            <a:lvl1pPr algn="r">
              <a:defRPr sz="1100"/>
            </a:lvl1pPr>
          </a:lstStyle>
          <a:p>
            <a:fld id="{B4AD245C-091B-44E2-BFB0-BD94217887F7}" type="datetimeFigureOut">
              <a:rPr lang="en-US" smtClean="0">
                <a:latin typeface="Arial" panose="020B0604020202020204" pitchFamily="34" charset="0"/>
              </a:rPr>
              <a:t>11/7/2018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18581"/>
            <a:ext cx="3027041" cy="463681"/>
          </a:xfrm>
          <a:prstGeom prst="rect">
            <a:avLst/>
          </a:prstGeom>
        </p:spPr>
        <p:txBody>
          <a:bodyPr vert="horz" lIns="87431" tIns="43716" rIns="87431" bIns="43716"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56398" y="8818581"/>
            <a:ext cx="3027041" cy="463681"/>
          </a:xfrm>
          <a:prstGeom prst="rect">
            <a:avLst/>
          </a:prstGeom>
        </p:spPr>
        <p:txBody>
          <a:bodyPr vert="horz" lIns="87431" tIns="43716" rIns="87431" bIns="43716"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4706" tIns="47352" rIns="94706" bIns="4735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56552" y="1"/>
            <a:ext cx="3026833" cy="464185"/>
          </a:xfrm>
          <a:prstGeom prst="rect">
            <a:avLst/>
          </a:prstGeom>
        </p:spPr>
        <p:txBody>
          <a:bodyPr vert="horz" lIns="94706" tIns="47352" rIns="94706" bIns="47352" rtlCol="0"/>
          <a:lstStyle>
            <a:lvl1pPr algn="r">
              <a:defRPr sz="1200">
                <a:latin typeface="Arial" panose="020B0604020202020204" pitchFamily="34" charset="0"/>
              </a:defRPr>
            </a:lvl1pPr>
          </a:lstStyle>
          <a:p>
            <a:fld id="{0BA5BBE4-AEA3-489A-A28E-0C2FAF2506E3}"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4706" tIns="47352" rIns="94706" bIns="47352"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4706" tIns="47352" rIns="94706" bIns="4735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4706" tIns="47352" rIns="94706" bIns="4735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56552" y="8817905"/>
            <a:ext cx="3026833" cy="464185"/>
          </a:xfrm>
          <a:prstGeom prst="rect">
            <a:avLst/>
          </a:prstGeom>
        </p:spPr>
        <p:txBody>
          <a:bodyPr vert="horz" lIns="94706" tIns="47352" rIns="94706" bIns="47352"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ytnetwork.com/2018/01/26/trump-irs-nominee-built-career-helping-the-rich-avoid-tax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uperlawyers.com/california-southern/article/far-from-the-ho-hum/73d8b44d-5287-43e4-9cb0-9465956a6c84.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ytnetwork.com/2018/01/26/trump-irs-nominee-built-career-helping-the-rich-avoid-tax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uperlawyers.com/california-southern/article/far-from-the-ho-hum/73d8b44d-5287-43e4-9cb0-9465956a6c84.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normAutofit/>
          </a:bodyPr>
          <a:lstStyle/>
          <a:p>
            <a:r>
              <a:rPr lang="en-GB" b="1" cap="small" dirty="0">
                <a:latin typeface="+mj-lt"/>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1 to 3 minutes</a:t>
            </a:r>
          </a:p>
          <a:p>
            <a:endParaRPr lang="en-GB" b="1" u="sng" dirty="0">
              <a:latin typeface="+mj-lt"/>
              <a:ea typeface="Verdana" panose="020B0604030504040204" pitchFamily="34" charset="0"/>
              <a:cs typeface="Verdana" panose="020B0604030504040204" pitchFamily="34" charset="0"/>
            </a:endParaRPr>
          </a:p>
          <a:p>
            <a:pPr defTabSz="895911">
              <a:defRPr/>
            </a:pPr>
            <a:r>
              <a:rPr lang="en-GB" b="1" cap="small" dirty="0">
                <a:latin typeface="+mj-lt"/>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b="1" dirty="0">
                <a:latin typeface="+mj-lt"/>
                <a:ea typeface="Verdana" panose="020B0604030504040204" pitchFamily="34" charset="0"/>
                <a:cs typeface="Verdana" panose="020B0604030504040204" pitchFamily="34" charset="0"/>
              </a:rPr>
              <a:t>Review </a:t>
            </a:r>
            <a:r>
              <a:rPr lang="en-GB" b="0" dirty="0">
                <a:latin typeface="+mj-lt"/>
                <a:ea typeface="Verdana" panose="020B0604030504040204" pitchFamily="34" charset="0"/>
                <a:cs typeface="Verdana" panose="020B0604030504040204" pitchFamily="34" charset="0"/>
              </a:rPr>
              <a:t>the information on the slide.</a:t>
            </a:r>
          </a:p>
          <a:p>
            <a:pPr defTabSz="895911">
              <a:defRPr/>
            </a:pPr>
            <a:endParaRPr lang="en-GB" b="1" u="sng" dirty="0">
              <a:latin typeface="+mj-lt"/>
              <a:ea typeface="Verdana" panose="020B0604030504040204" pitchFamily="34" charset="0"/>
              <a:cs typeface="Verdana" panose="020B0604030504040204" pitchFamily="34" charset="0"/>
            </a:endParaRPr>
          </a:p>
          <a:p>
            <a:r>
              <a:rPr lang="en-GB" b="1" cap="small" dirty="0">
                <a:latin typeface="+mj-lt"/>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b="0" i="0" u="none" strike="noStrike" kern="1200" baseline="0" dirty="0">
                <a:solidFill>
                  <a:schemeClr val="tx1"/>
                </a:solidFill>
                <a:latin typeface="+mj-lt"/>
              </a:rPr>
              <a:t>[Placeholder]</a:t>
            </a:r>
          </a:p>
          <a:p>
            <a:pPr defTabSz="895911">
              <a:defRPr/>
            </a:pPr>
            <a:endParaRPr lang="en-GB" b="1" cap="small" dirty="0">
              <a:latin typeface="+mj-lt"/>
              <a:ea typeface="Verdana" panose="020B0604030504040204" pitchFamily="34" charset="0"/>
              <a:cs typeface="Verdana" panose="020B0604030504040204" pitchFamily="34" charset="0"/>
            </a:endParaRPr>
          </a:p>
          <a:p>
            <a:pPr defTabSz="895911">
              <a:defRPr/>
            </a:pPr>
            <a:r>
              <a:rPr lang="en-GB" b="1" cap="small" dirty="0">
                <a:latin typeface="+mj-lt"/>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2306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normAutofit/>
          </a:bodyPr>
          <a:lstStyle/>
          <a:p>
            <a:r>
              <a:rPr lang="en-GB" b="1" cap="small" dirty="0">
                <a:latin typeface="+mj-lt"/>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1 to 3 minutes</a:t>
            </a:r>
          </a:p>
          <a:p>
            <a:endParaRPr lang="en-GB" b="1" u="sng" dirty="0">
              <a:latin typeface="+mj-lt"/>
              <a:ea typeface="Verdana" panose="020B0604030504040204" pitchFamily="34" charset="0"/>
              <a:cs typeface="Verdana" panose="020B0604030504040204" pitchFamily="34" charset="0"/>
            </a:endParaRPr>
          </a:p>
          <a:p>
            <a:pPr defTabSz="895911">
              <a:defRPr/>
            </a:pPr>
            <a:r>
              <a:rPr lang="en-GB" b="1" cap="small" dirty="0">
                <a:latin typeface="+mj-lt"/>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b="1" dirty="0">
                <a:latin typeface="+mj-lt"/>
                <a:ea typeface="Verdana" panose="020B0604030504040204" pitchFamily="34" charset="0"/>
                <a:cs typeface="Verdana" panose="020B0604030504040204" pitchFamily="34" charset="0"/>
              </a:rPr>
              <a:t>Review </a:t>
            </a:r>
            <a:r>
              <a:rPr lang="en-GB" b="0" dirty="0">
                <a:latin typeface="+mj-lt"/>
                <a:ea typeface="Verdana" panose="020B0604030504040204" pitchFamily="34" charset="0"/>
                <a:cs typeface="Verdana" panose="020B0604030504040204" pitchFamily="34" charset="0"/>
              </a:rPr>
              <a:t>the information on the slide.</a:t>
            </a:r>
          </a:p>
          <a:p>
            <a:pPr defTabSz="895911">
              <a:defRPr/>
            </a:pPr>
            <a:endParaRPr lang="en-GB" b="1" u="sng" dirty="0">
              <a:latin typeface="+mj-lt"/>
              <a:ea typeface="Verdana" panose="020B0604030504040204" pitchFamily="34" charset="0"/>
              <a:cs typeface="Verdana" panose="020B0604030504040204" pitchFamily="34" charset="0"/>
            </a:endParaRPr>
          </a:p>
          <a:p>
            <a:r>
              <a:rPr lang="en-GB" b="1" cap="small" dirty="0">
                <a:latin typeface="+mj-lt"/>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b="0" i="0" u="none" strike="noStrike" kern="1200" baseline="0" dirty="0">
                <a:solidFill>
                  <a:schemeClr val="tx1"/>
                </a:solidFill>
                <a:latin typeface="+mj-lt"/>
              </a:rPr>
              <a:t>[Placeholder]</a:t>
            </a:r>
          </a:p>
          <a:p>
            <a:pPr defTabSz="895911">
              <a:defRPr/>
            </a:pPr>
            <a:endParaRPr lang="en-GB" b="1" cap="small" dirty="0">
              <a:latin typeface="+mj-lt"/>
              <a:ea typeface="Verdana" panose="020B0604030504040204" pitchFamily="34" charset="0"/>
              <a:cs typeface="Verdana" panose="020B0604030504040204" pitchFamily="34" charset="0"/>
            </a:endParaRPr>
          </a:p>
          <a:p>
            <a:pPr defTabSz="895911">
              <a:defRPr/>
            </a:pPr>
            <a:r>
              <a:rPr lang="en-GB" b="1" cap="small" dirty="0">
                <a:latin typeface="+mj-lt"/>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5757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lstStyle/>
          <a:p>
            <a:r>
              <a:rPr lang="en-GB" sz="1000" b="1" cap="small" dirty="0">
                <a:latin typeface="Verdana" panose="020B0604030504040204" pitchFamily="34" charset="0"/>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1 to 3 minutes</a:t>
            </a:r>
          </a:p>
          <a:p>
            <a:endParaRPr lang="en-GB" sz="1000" b="1" u="sng"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sz="1000" b="1" dirty="0">
                <a:latin typeface="Verdana" panose="020B0604030504040204" pitchFamily="34" charset="0"/>
                <a:ea typeface="Verdana" panose="020B0604030504040204" pitchFamily="34" charset="0"/>
                <a:cs typeface="Verdana" panose="020B0604030504040204" pitchFamily="34" charset="0"/>
              </a:rPr>
              <a:t>Review </a:t>
            </a:r>
            <a:r>
              <a:rPr lang="en-GB" sz="1000" dirty="0">
                <a:latin typeface="Verdana" panose="020B0604030504040204" pitchFamily="34" charset="0"/>
                <a:ea typeface="Verdana" panose="020B0604030504040204" pitchFamily="34" charset="0"/>
                <a:cs typeface="Verdana" panose="020B0604030504040204" pitchFamily="34" charset="0"/>
              </a:rPr>
              <a:t>the information on the slide.</a:t>
            </a:r>
          </a:p>
          <a:p>
            <a:pPr defTabSz="895911">
              <a:defRPr/>
            </a:pPr>
            <a:endParaRPr lang="en-GB" sz="1000" b="1" u="sng" dirty="0">
              <a:latin typeface="Verdana" panose="020B0604030504040204" pitchFamily="34" charset="0"/>
              <a:ea typeface="Verdana" panose="020B0604030504040204" pitchFamily="34" charset="0"/>
              <a:cs typeface="Verdana" panose="020B0604030504040204" pitchFamily="34" charset="0"/>
            </a:endParaRPr>
          </a:p>
          <a:p>
            <a:r>
              <a:rPr lang="en-GB" sz="1000" b="1" cap="small" dirty="0">
                <a:latin typeface="Verdana" panose="020B0604030504040204" pitchFamily="34" charset="0"/>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sz="1000" dirty="0"/>
              <a:t>[Placeholder]</a:t>
            </a:r>
          </a:p>
          <a:p>
            <a:pPr defTabSz="895911">
              <a:defRPr/>
            </a:pPr>
            <a:endParaRPr lang="en-GB" sz="1000" b="1" cap="small"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139438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lstStyle/>
          <a:p>
            <a:r>
              <a:rPr lang="en-GB" sz="1000" b="1" cap="small" dirty="0">
                <a:latin typeface="Verdana" panose="020B0604030504040204" pitchFamily="34" charset="0"/>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1 to 3 minutes</a:t>
            </a:r>
          </a:p>
          <a:p>
            <a:endParaRPr lang="en-GB" sz="1000" b="1" u="sng"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sz="1000" b="1" dirty="0">
                <a:latin typeface="Verdana" panose="020B0604030504040204" pitchFamily="34" charset="0"/>
                <a:ea typeface="Verdana" panose="020B0604030504040204" pitchFamily="34" charset="0"/>
                <a:cs typeface="Verdana" panose="020B0604030504040204" pitchFamily="34" charset="0"/>
              </a:rPr>
              <a:t>Review </a:t>
            </a:r>
            <a:r>
              <a:rPr lang="en-GB" sz="1000" dirty="0">
                <a:latin typeface="Verdana" panose="020B0604030504040204" pitchFamily="34" charset="0"/>
                <a:ea typeface="Verdana" panose="020B0604030504040204" pitchFamily="34" charset="0"/>
                <a:cs typeface="Verdana" panose="020B0604030504040204" pitchFamily="34" charset="0"/>
              </a:rPr>
              <a:t>the information on the slide.</a:t>
            </a:r>
          </a:p>
          <a:p>
            <a:pPr defTabSz="895911">
              <a:defRPr/>
            </a:pPr>
            <a:endParaRPr lang="en-GB" sz="1000" b="1" u="sng" dirty="0">
              <a:latin typeface="Verdana" panose="020B0604030504040204" pitchFamily="34" charset="0"/>
              <a:ea typeface="Verdana" panose="020B0604030504040204" pitchFamily="34" charset="0"/>
              <a:cs typeface="Verdana" panose="020B0604030504040204" pitchFamily="34" charset="0"/>
            </a:endParaRPr>
          </a:p>
          <a:p>
            <a:r>
              <a:rPr lang="en-GB" sz="1000" b="1" cap="small" dirty="0">
                <a:latin typeface="Verdana" panose="020B0604030504040204" pitchFamily="34" charset="0"/>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sz="1000" dirty="0"/>
              <a:t>[Placeholder]</a:t>
            </a:r>
          </a:p>
          <a:p>
            <a:pPr defTabSz="895911">
              <a:defRPr/>
            </a:pPr>
            <a:endParaRPr lang="en-GB" sz="1000" b="1" cap="small"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133151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lstStyle/>
          <a:p>
            <a:r>
              <a:rPr lang="en-GB" sz="1000" b="1" cap="small" dirty="0">
                <a:latin typeface="Verdana" panose="020B0604030504040204" pitchFamily="34" charset="0"/>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1 minute or less</a:t>
            </a:r>
          </a:p>
          <a:p>
            <a:endParaRPr lang="en-GB" sz="1000" b="1" u="sng"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Materials and/or Actions:</a:t>
            </a:r>
          </a:p>
          <a:p>
            <a:pPr marL="167983" indent="-167983" defTabSz="879378">
              <a:buFont typeface="Arial" panose="020B0604020202020204" pitchFamily="34" charset="0"/>
              <a:buChar char="•"/>
              <a:defRPr/>
            </a:pPr>
            <a:r>
              <a:rPr lang="en-US" b="1" dirty="0"/>
              <a:t>Speak</a:t>
            </a:r>
            <a:r>
              <a:rPr lang="en-US" dirty="0"/>
              <a:t> to the brochure.</a:t>
            </a:r>
          </a:p>
          <a:p>
            <a:endParaRPr lang="en-GB" sz="1000" b="1" u="sng" cap="small" dirty="0">
              <a:latin typeface="Verdana" panose="020B0604030504040204" pitchFamily="34" charset="0"/>
              <a:ea typeface="Verdana" panose="020B0604030504040204" pitchFamily="34" charset="0"/>
              <a:cs typeface="Verdana" panose="020B0604030504040204" pitchFamily="34" charset="0"/>
            </a:endParaRPr>
          </a:p>
          <a:p>
            <a:r>
              <a:rPr lang="en-GB" sz="1000" b="1" cap="small" dirty="0">
                <a:latin typeface="Verdana" panose="020B0604030504040204" pitchFamily="34" charset="0"/>
                <a:ea typeface="Verdana" panose="020B0604030504040204" pitchFamily="34" charset="0"/>
                <a:cs typeface="Verdana" panose="020B0604030504040204" pitchFamily="34" charset="0"/>
              </a:rPr>
              <a:t>Key Speaking Points:</a:t>
            </a:r>
          </a:p>
          <a:p>
            <a:pPr marL="167983" indent="-167983" defTabSz="879378">
              <a:spcAft>
                <a:spcPts val="577"/>
              </a:spcAft>
              <a:buFont typeface="Arial" panose="020B0604020202020204" pitchFamily="34" charset="0"/>
              <a:buChar char="•"/>
              <a:defRPr/>
            </a:pPr>
            <a:r>
              <a:rPr lang="en-US" dirty="0"/>
              <a:t>[Placeholder]</a:t>
            </a:r>
          </a:p>
          <a:p>
            <a:pPr defTabSz="895911">
              <a:defRPr/>
            </a:pPr>
            <a:endParaRPr lang="en-GB" sz="1000" b="1" u="sng"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No formal transition is necessary.</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31</a:t>
            </a:fld>
            <a:endParaRPr lang="en-US" dirty="0"/>
          </a:p>
        </p:txBody>
      </p:sp>
    </p:spTree>
    <p:extLst>
      <p:ext uri="{BB962C8B-B14F-4D97-AF65-F5344CB8AC3E}">
        <p14:creationId xmlns:p14="http://schemas.microsoft.com/office/powerpoint/2010/main" val="206105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32</a:t>
            </a:fld>
            <a:endParaRPr lang="en-GB"/>
          </a:p>
        </p:txBody>
      </p:sp>
    </p:spTree>
    <p:custDataLst>
      <p:tags r:id="rId1"/>
    </p:custDataLst>
    <p:extLst>
      <p:ext uri="{BB962C8B-B14F-4D97-AF65-F5344CB8AC3E}">
        <p14:creationId xmlns:p14="http://schemas.microsoft.com/office/powerpoint/2010/main" val="160817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71513"/>
            <a:ext cx="4459288" cy="3346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33</a:t>
            </a:fld>
            <a:endParaRPr lang="en-GB"/>
          </a:p>
        </p:txBody>
      </p:sp>
    </p:spTree>
    <p:custDataLst>
      <p:tags r:id="rId1"/>
    </p:custDataLst>
    <p:extLst>
      <p:ext uri="{BB962C8B-B14F-4D97-AF65-F5344CB8AC3E}">
        <p14:creationId xmlns:p14="http://schemas.microsoft.com/office/powerpoint/2010/main" val="24500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35171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normAutofit/>
          </a:bodyPr>
          <a:lstStyle/>
          <a:p>
            <a:r>
              <a:rPr lang="en-US" dirty="0" smtClean="0"/>
              <a:t>Born November 18, 1956, in Burbank, California, Charles Paul (Chuck) </a:t>
            </a:r>
            <a:r>
              <a:rPr lang="en-US" dirty="0" err="1" smtClean="0"/>
              <a:t>Rettig</a:t>
            </a:r>
            <a:r>
              <a:rPr lang="en-US" dirty="0" smtClean="0"/>
              <a:t> earned a B.A. in Economics at the University of California at Los Angeles in 1978, a J.D. at Pepperdine University Law School in 1981, and an LL.M. in Taxation at New York University Law School in 1982. </a:t>
            </a:r>
          </a:p>
          <a:p>
            <a:r>
              <a:rPr lang="en-US" dirty="0" smtClean="0"/>
              <a:t>Soon after graduating with his second law degree, </a:t>
            </a:r>
            <a:r>
              <a:rPr lang="en-US" dirty="0" err="1" smtClean="0"/>
              <a:t>Rettig</a:t>
            </a:r>
            <a:r>
              <a:rPr lang="en-US" dirty="0" smtClean="0"/>
              <a:t> joined the law firm now known as Hochman, </a:t>
            </a:r>
            <a:r>
              <a:rPr lang="en-US" dirty="0" err="1" smtClean="0"/>
              <a:t>Salkin</a:t>
            </a:r>
            <a:r>
              <a:rPr lang="en-US" dirty="0" smtClean="0"/>
              <a:t>, </a:t>
            </a:r>
            <a:r>
              <a:rPr lang="en-US" dirty="0" err="1" smtClean="0"/>
              <a:t>Rettig</a:t>
            </a:r>
            <a:r>
              <a:rPr lang="en-US" dirty="0" smtClean="0"/>
              <a:t>, </a:t>
            </a:r>
            <a:r>
              <a:rPr lang="en-US" dirty="0" err="1" smtClean="0"/>
              <a:t>Toscher</a:t>
            </a:r>
            <a:r>
              <a:rPr lang="en-US" dirty="0" smtClean="0"/>
              <a:t> &amp; Perez, which specializes in tax law. A certified specialist in tax, estate planning, and trust and probate law, </a:t>
            </a:r>
            <a:r>
              <a:rPr lang="en-US" dirty="0" err="1" smtClean="0"/>
              <a:t>Rettig</a:t>
            </a:r>
            <a:r>
              <a:rPr lang="en-US" dirty="0" smtClean="0"/>
              <a:t> has spent his entire 35-year career there. He focuses on settling tax controversy cases between tax collectors and his </a:t>
            </a:r>
            <a:r>
              <a:rPr lang="en-US" dirty="0" smtClean="0">
                <a:hlinkClick r:id="rId3"/>
              </a:rPr>
              <a:t>wealthy clients</a:t>
            </a:r>
            <a:r>
              <a:rPr lang="en-US" dirty="0" smtClean="0"/>
              <a:t>, which have included Michael Jackson, </a:t>
            </a:r>
            <a:r>
              <a:rPr lang="en-US" dirty="0" smtClean="0">
                <a:hlinkClick r:id="rId4"/>
              </a:rPr>
              <a:t>Don Ho</a:t>
            </a:r>
            <a:r>
              <a:rPr lang="en-US" dirty="0" smtClean="0"/>
              <a:t>, “Girls Gone Wild” creator Joseph Francis and many corporations. He has represented clients before the IRS, the Justice Department Tax Division, and various other tax authorities.</a:t>
            </a:r>
          </a:p>
          <a:p>
            <a:pPr marL="0" lvl="1"/>
            <a:endParaRPr lang="en-US" sz="1500" dirty="0"/>
          </a:p>
          <a:p>
            <a:endParaRPr lang="en-US" dirty="0"/>
          </a:p>
        </p:txBody>
      </p:sp>
      <p:sp>
        <p:nvSpPr>
          <p:cNvPr id="5" name="Slide Number Placeholder 4"/>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103074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normAutofit/>
          </a:bodyPr>
          <a:lstStyle/>
          <a:p>
            <a:r>
              <a:rPr lang="en-US" dirty="0" smtClean="0"/>
              <a:t>Born November 18, 1956, in Burbank, California, Charles Paul (Chuck) </a:t>
            </a:r>
            <a:r>
              <a:rPr lang="en-US" dirty="0" err="1" smtClean="0"/>
              <a:t>Rettig</a:t>
            </a:r>
            <a:r>
              <a:rPr lang="en-US" dirty="0" smtClean="0"/>
              <a:t> earned a B.A. in Economics at the University of California at Los Angeles in 1978, a J.D. at Pepperdine University Law School in 1981, and an LL.M. in Taxation at New York University Law School in 1982. </a:t>
            </a:r>
          </a:p>
          <a:p>
            <a:r>
              <a:rPr lang="en-US" dirty="0" smtClean="0"/>
              <a:t>Soon after graduating with his second law degree, </a:t>
            </a:r>
            <a:r>
              <a:rPr lang="en-US" dirty="0" err="1" smtClean="0"/>
              <a:t>Rettig</a:t>
            </a:r>
            <a:r>
              <a:rPr lang="en-US" dirty="0" smtClean="0"/>
              <a:t> joined the law firm now known as Hochman, </a:t>
            </a:r>
            <a:r>
              <a:rPr lang="en-US" dirty="0" err="1" smtClean="0"/>
              <a:t>Salkin</a:t>
            </a:r>
            <a:r>
              <a:rPr lang="en-US" dirty="0" smtClean="0"/>
              <a:t>, </a:t>
            </a:r>
            <a:r>
              <a:rPr lang="en-US" dirty="0" err="1" smtClean="0"/>
              <a:t>Rettig</a:t>
            </a:r>
            <a:r>
              <a:rPr lang="en-US" dirty="0" smtClean="0"/>
              <a:t>, </a:t>
            </a:r>
            <a:r>
              <a:rPr lang="en-US" dirty="0" err="1" smtClean="0"/>
              <a:t>Toscher</a:t>
            </a:r>
            <a:r>
              <a:rPr lang="en-US" dirty="0" smtClean="0"/>
              <a:t> &amp; Perez, which specializes in tax law. A certified specialist in tax, estate planning, and trust and probate law, </a:t>
            </a:r>
            <a:r>
              <a:rPr lang="en-US" dirty="0" err="1" smtClean="0"/>
              <a:t>Rettig</a:t>
            </a:r>
            <a:r>
              <a:rPr lang="en-US" dirty="0" smtClean="0"/>
              <a:t> has spent his entire 35-year career there. He focuses on settling tax controversy cases between tax collectors and his </a:t>
            </a:r>
            <a:r>
              <a:rPr lang="en-US" dirty="0" smtClean="0">
                <a:hlinkClick r:id="rId3"/>
              </a:rPr>
              <a:t>wealthy clients</a:t>
            </a:r>
            <a:r>
              <a:rPr lang="en-US" dirty="0" smtClean="0"/>
              <a:t>, which have included Michael Jackson, </a:t>
            </a:r>
            <a:r>
              <a:rPr lang="en-US" dirty="0" smtClean="0">
                <a:hlinkClick r:id="rId4"/>
              </a:rPr>
              <a:t>Don Ho</a:t>
            </a:r>
            <a:r>
              <a:rPr lang="en-US" dirty="0" smtClean="0"/>
              <a:t>, “Girls Gone Wild” creator Joseph Francis and many corporations. He has represented clients before the IRS, the Justice Department Tax Division, and various other tax authorities.</a:t>
            </a:r>
            <a:r>
              <a:rPr lang="en-US" dirty="0"/>
              <a:t> Trump’s returns?</a:t>
            </a:r>
            <a:endParaRPr lang="en-US" dirty="0" smtClean="0"/>
          </a:p>
          <a:p>
            <a:pPr marL="0" lvl="1"/>
            <a:endParaRPr lang="en-US" sz="1500" dirty="0"/>
          </a:p>
          <a:p>
            <a:endParaRPr lang="en-US" dirty="0"/>
          </a:p>
        </p:txBody>
      </p:sp>
      <p:sp>
        <p:nvSpPr>
          <p:cNvPr id="5" name="Slide Number Placeholder 4"/>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47157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41204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lstStyle/>
          <a:p>
            <a:r>
              <a:rPr lang="en-GB" sz="1000" b="1" cap="small" dirty="0">
                <a:latin typeface="Verdana" panose="020B0604030504040204" pitchFamily="34" charset="0"/>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1 to 3 minutes</a:t>
            </a:r>
          </a:p>
          <a:p>
            <a:endParaRPr lang="en-GB" sz="1000" b="1" u="sng"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sz="1000" b="1" dirty="0">
                <a:latin typeface="Verdana" panose="020B0604030504040204" pitchFamily="34" charset="0"/>
                <a:ea typeface="Verdana" panose="020B0604030504040204" pitchFamily="34" charset="0"/>
                <a:cs typeface="Verdana" panose="020B0604030504040204" pitchFamily="34" charset="0"/>
              </a:rPr>
              <a:t>Review </a:t>
            </a:r>
            <a:r>
              <a:rPr lang="en-GB" sz="1000" dirty="0">
                <a:latin typeface="Verdana" panose="020B0604030504040204" pitchFamily="34" charset="0"/>
                <a:ea typeface="Verdana" panose="020B0604030504040204" pitchFamily="34" charset="0"/>
                <a:cs typeface="Verdana" panose="020B0604030504040204" pitchFamily="34" charset="0"/>
              </a:rPr>
              <a:t>the information on the slide.</a:t>
            </a:r>
          </a:p>
          <a:p>
            <a:pPr defTabSz="895911">
              <a:defRPr/>
            </a:pPr>
            <a:endParaRPr lang="en-GB" sz="1000" b="1" u="sng" dirty="0">
              <a:latin typeface="Verdana" panose="020B0604030504040204" pitchFamily="34" charset="0"/>
              <a:ea typeface="Verdana" panose="020B0604030504040204" pitchFamily="34" charset="0"/>
              <a:cs typeface="Verdana" panose="020B0604030504040204" pitchFamily="34" charset="0"/>
            </a:endParaRPr>
          </a:p>
          <a:p>
            <a:r>
              <a:rPr lang="en-GB" sz="1000" b="1" cap="small" dirty="0">
                <a:latin typeface="Verdana" panose="020B0604030504040204" pitchFamily="34" charset="0"/>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sz="1000" dirty="0"/>
              <a:t>[Placeholder]</a:t>
            </a:r>
          </a:p>
          <a:p>
            <a:pPr defTabSz="895911">
              <a:defRPr/>
            </a:pPr>
            <a:endParaRPr lang="en-GB" sz="1000" b="1" cap="small" dirty="0">
              <a:latin typeface="Verdana" panose="020B0604030504040204" pitchFamily="34" charset="0"/>
              <a:ea typeface="Verdana" panose="020B0604030504040204" pitchFamily="34" charset="0"/>
              <a:cs typeface="Verdana" panose="020B0604030504040204" pitchFamily="34" charset="0"/>
            </a:endParaRPr>
          </a:p>
          <a:p>
            <a:pPr defTabSz="895911">
              <a:defRPr/>
            </a:pPr>
            <a:r>
              <a:rPr lang="en-GB" sz="1000" b="1" cap="small" dirty="0">
                <a:latin typeface="Verdana" panose="020B0604030504040204" pitchFamily="34" charset="0"/>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sz="1000" dirty="0">
                <a:latin typeface="Verdana" panose="020B0604030504040204" pitchFamily="34" charset="0"/>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458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a:r>
              <a:rPr lang="en-US" sz="1400" dirty="0"/>
              <a:t>On January 31, 2017, the IRS announced its initial 13 campaigns.  The nine domestic campaigns are:</a:t>
            </a:r>
          </a:p>
          <a:p>
            <a:pPr marL="299791" lvl="1" indent="-299791">
              <a:buFont typeface="+mj-lt"/>
              <a:buAutoNum type="arabicPeriod"/>
            </a:pPr>
            <a:r>
              <a:rPr lang="en-US" sz="1400" dirty="0"/>
              <a:t>Section 48C Energy Credits for renewable energy projects and projects designed to reduce greenhouse gasses;</a:t>
            </a:r>
          </a:p>
          <a:p>
            <a:pPr marL="299791" lvl="1" indent="-299791">
              <a:buFont typeface="+mj-lt"/>
              <a:buAutoNum type="arabicPeriod"/>
            </a:pPr>
            <a:r>
              <a:rPr lang="en-US" sz="1400" dirty="0"/>
              <a:t>Micro Captive Insurance;</a:t>
            </a:r>
          </a:p>
          <a:p>
            <a:pPr marL="299791" lvl="1" indent="-299791">
              <a:buFont typeface="+mj-lt"/>
              <a:buAutoNum type="arabicPeriod"/>
            </a:pPr>
            <a:r>
              <a:rPr lang="en-US" sz="1400" dirty="0"/>
              <a:t>Deferred Variable Annuity Reserves and Life Insurance Reserves;</a:t>
            </a:r>
          </a:p>
          <a:p>
            <a:pPr marL="299791" lvl="1" indent="-299791">
              <a:buFont typeface="+mj-lt"/>
              <a:buAutoNum type="arabicPeriod"/>
            </a:pPr>
            <a:r>
              <a:rPr lang="en-US" sz="1400" dirty="0"/>
              <a:t>Section 199 Deductions claimed by Multi Channel Video Programming Distributors and Television Broadcasters;</a:t>
            </a:r>
          </a:p>
          <a:p>
            <a:pPr marL="299791" lvl="1" indent="-299791">
              <a:buFont typeface="+mj-lt"/>
              <a:buAutoNum type="arabicPeriod"/>
            </a:pPr>
            <a:r>
              <a:rPr lang="en-US" sz="1400" dirty="0"/>
              <a:t>Related Party Transactions that provide a means to transfer funds from a corporation to related pass-through entities or shareholders;</a:t>
            </a:r>
          </a:p>
          <a:p>
            <a:pPr marL="299791" lvl="1" indent="-299791">
              <a:buFont typeface="+mj-lt"/>
              <a:buAutoNum type="arabicPeriod"/>
            </a:pPr>
            <a:r>
              <a:rPr lang="en-US" sz="1400" dirty="0"/>
              <a:t>Basket Option Contracts used by hedge funds to convert short term investments into long term investments;</a:t>
            </a:r>
          </a:p>
          <a:p>
            <a:pPr marL="299791" lvl="1" indent="-299791">
              <a:buFont typeface="+mj-lt"/>
              <a:buAutoNum type="arabicPeriod"/>
            </a:pPr>
            <a:r>
              <a:rPr lang="en-US" sz="1400" dirty="0"/>
              <a:t>Land Developers using the Completed Contract Method;</a:t>
            </a:r>
          </a:p>
          <a:p>
            <a:pPr marL="299791" lvl="1" indent="-299791">
              <a:buFont typeface="+mj-lt"/>
              <a:buAutoNum type="arabicPeriod"/>
            </a:pPr>
            <a:r>
              <a:rPr lang="en-US" sz="1400" dirty="0"/>
              <a:t>TEFRA Partnership Linkage with terminal investors; and</a:t>
            </a:r>
          </a:p>
          <a:p>
            <a:pPr marL="0" lvl="1"/>
            <a:r>
              <a:rPr lang="en-US" sz="1400" dirty="0"/>
              <a:t>S Corporation Losses claimed in excess of </a:t>
            </a:r>
            <a:r>
              <a:rPr lang="en-US" sz="1400" dirty="0" err="1"/>
              <a:t>BasisThe</a:t>
            </a:r>
            <a:r>
              <a:rPr lang="en-US" sz="1400" dirty="0"/>
              <a:t> four international campaigns announced were:</a:t>
            </a:r>
          </a:p>
          <a:p>
            <a:pPr marL="299791" lvl="1" indent="-299791">
              <a:buFont typeface="+mj-lt"/>
              <a:buAutoNum type="arabicPeriod"/>
            </a:pPr>
            <a:r>
              <a:rPr lang="en-US" sz="1400" dirty="0"/>
              <a:t>Repatriation transactions being used for tax-free repatriation in the mid-market section;</a:t>
            </a:r>
          </a:p>
          <a:p>
            <a:pPr marL="299791" lvl="1" indent="-299791">
              <a:buFont typeface="+mj-lt"/>
              <a:buAutoNum type="arabicPeriod"/>
            </a:pPr>
            <a:r>
              <a:rPr lang="en-US" sz="1400" dirty="0"/>
              <a:t>1120-F non-filers;</a:t>
            </a:r>
          </a:p>
          <a:p>
            <a:pPr marL="299791" lvl="1" indent="-299791">
              <a:buFont typeface="+mj-lt"/>
              <a:buAutoNum type="arabicPeriod"/>
            </a:pPr>
            <a:r>
              <a:rPr lang="en-US" sz="1400" dirty="0"/>
              <a:t>Transfer Pricing for Inbound Distributors; and</a:t>
            </a:r>
          </a:p>
          <a:p>
            <a:pPr marL="299791" lvl="1" indent="-299791">
              <a:buFont typeface="+mj-lt"/>
              <a:buAutoNum type="arabicPeriod"/>
            </a:pPr>
            <a:r>
              <a:rPr lang="en-US" sz="1400" dirty="0"/>
              <a:t>Off-shore Voluntary Disclosure Program (“OVDP”) Decliners.</a:t>
            </a:r>
          </a:p>
          <a:p>
            <a:pPr marL="299791" lvl="1" indent="-299791">
              <a:buFont typeface="+mj-lt"/>
              <a:buAutoNum type="arabicPeriod"/>
            </a:pPr>
            <a:endParaRPr lang="en-US" sz="1400" dirty="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185898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lstStyle/>
          <a:p>
            <a:r>
              <a:rPr lang="en-GB" sz="1000" b="1" cap="small" dirty="0">
                <a:ea typeface="Verdana" panose="020B0604030504040204" pitchFamily="34" charset="0"/>
                <a:cs typeface="Verdana" panose="020B0604030504040204" pitchFamily="34" charset="0"/>
              </a:rPr>
              <a:t>Time Spent on This Slide:</a:t>
            </a:r>
          </a:p>
          <a:p>
            <a:pPr marL="167983" indent="-167983">
              <a:buFont typeface="Arial" panose="020B0604020202020204" pitchFamily="34" charset="0"/>
              <a:buChar char="•"/>
            </a:pPr>
            <a:r>
              <a:rPr lang="en-GB" sz="1000" dirty="0">
                <a:ea typeface="Verdana" panose="020B0604030504040204" pitchFamily="34" charset="0"/>
                <a:cs typeface="Verdana" panose="020B0604030504040204" pitchFamily="34" charset="0"/>
              </a:rPr>
              <a:t>1 to 3 minutes</a:t>
            </a:r>
          </a:p>
          <a:p>
            <a:endParaRPr lang="en-GB" sz="1000" b="1" u="sng" dirty="0">
              <a:ea typeface="Verdana" panose="020B0604030504040204" pitchFamily="34" charset="0"/>
              <a:cs typeface="Verdana" panose="020B0604030504040204" pitchFamily="34" charset="0"/>
            </a:endParaRPr>
          </a:p>
          <a:p>
            <a:pPr defTabSz="895911">
              <a:defRPr/>
            </a:pPr>
            <a:r>
              <a:rPr lang="en-GB" sz="1000" b="1" cap="small" dirty="0">
                <a:ea typeface="Verdana" panose="020B0604030504040204" pitchFamily="34" charset="0"/>
                <a:cs typeface="Verdana" panose="020B0604030504040204" pitchFamily="34" charset="0"/>
              </a:rPr>
              <a:t>Materials and/or Actions:</a:t>
            </a:r>
          </a:p>
          <a:p>
            <a:pPr marL="167983" indent="-167983">
              <a:buFont typeface="Arial" panose="020B0604020202020204" pitchFamily="34" charset="0"/>
              <a:buChar char="•"/>
            </a:pPr>
            <a:r>
              <a:rPr lang="en-GB" sz="1000" b="1" dirty="0">
                <a:ea typeface="Verdana" panose="020B0604030504040204" pitchFamily="34" charset="0"/>
                <a:cs typeface="Verdana" panose="020B0604030504040204" pitchFamily="34" charset="0"/>
              </a:rPr>
              <a:t>Review </a:t>
            </a:r>
            <a:r>
              <a:rPr lang="en-GB" sz="1000" dirty="0">
                <a:ea typeface="Verdana" panose="020B0604030504040204" pitchFamily="34" charset="0"/>
                <a:cs typeface="Verdana" panose="020B0604030504040204" pitchFamily="34" charset="0"/>
              </a:rPr>
              <a:t>the information on the slide.</a:t>
            </a:r>
          </a:p>
          <a:p>
            <a:pPr defTabSz="895911">
              <a:defRPr/>
            </a:pPr>
            <a:endParaRPr lang="en-GB" sz="1000" b="1" u="sng" dirty="0">
              <a:ea typeface="Verdana" panose="020B0604030504040204" pitchFamily="34" charset="0"/>
              <a:cs typeface="Verdana" panose="020B0604030504040204" pitchFamily="34" charset="0"/>
            </a:endParaRPr>
          </a:p>
          <a:p>
            <a:r>
              <a:rPr lang="en-GB" sz="1000" b="1" cap="small" dirty="0">
                <a:ea typeface="Verdana" panose="020B0604030504040204" pitchFamily="34" charset="0"/>
                <a:cs typeface="Verdana" panose="020B0604030504040204" pitchFamily="34" charset="0"/>
              </a:rPr>
              <a:t>Key Speaking Points:</a:t>
            </a:r>
          </a:p>
          <a:p>
            <a:pPr marL="164883" indent="-164883">
              <a:buFont typeface="Arial" panose="020B0604020202020204" pitchFamily="34" charset="0"/>
              <a:buChar char="•"/>
            </a:pPr>
            <a:r>
              <a:rPr lang="en-US" sz="1000" dirty="0"/>
              <a:t>[Placeholder]</a:t>
            </a:r>
          </a:p>
          <a:p>
            <a:pPr defTabSz="895911">
              <a:defRPr/>
            </a:pPr>
            <a:endParaRPr lang="en-GB" sz="1000" b="1" cap="small" dirty="0">
              <a:ea typeface="Verdana" panose="020B0604030504040204" pitchFamily="34" charset="0"/>
              <a:cs typeface="Verdana" panose="020B0604030504040204" pitchFamily="34" charset="0"/>
            </a:endParaRPr>
          </a:p>
          <a:p>
            <a:pPr defTabSz="895911">
              <a:defRPr/>
            </a:pPr>
            <a:r>
              <a:rPr lang="en-GB" sz="1000" b="1" cap="small" dirty="0">
                <a:ea typeface="Verdana" panose="020B0604030504040204" pitchFamily="34" charset="0"/>
                <a:cs typeface="Verdana" panose="020B0604030504040204" pitchFamily="34" charset="0"/>
              </a:rPr>
              <a:t>Transition to Next Slide:</a:t>
            </a:r>
          </a:p>
          <a:p>
            <a:pPr marL="167983" indent="-167983">
              <a:buFont typeface="Arial" panose="020B0604020202020204" pitchFamily="34" charset="0"/>
              <a:buChar char="•"/>
            </a:pPr>
            <a:r>
              <a:rPr lang="en-GB" sz="1000" dirty="0">
                <a:ea typeface="Verdana" panose="020B0604030504040204" pitchFamily="34" charset="0"/>
                <a:cs typeface="Verdana" panose="020B0604030504040204" pitchFamily="34" charset="0"/>
              </a:rPr>
              <a:t>No formal transition is necessary.</a:t>
            </a:r>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268009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42913"/>
            <a:ext cx="4638675" cy="3479800"/>
          </a:xfrm>
        </p:spPr>
      </p:sp>
      <p:sp>
        <p:nvSpPr>
          <p:cNvPr id="3" name="Notes Placeholder 2"/>
          <p:cNvSpPr>
            <a:spLocks noGrp="1"/>
          </p:cNvSpPr>
          <p:nvPr>
            <p:ph type="body" idx="1"/>
          </p:nvPr>
        </p:nvSpPr>
        <p:spPr/>
        <p:txBody>
          <a:bodyPr>
            <a:noAutofit/>
          </a:bodyPr>
          <a:lstStyle/>
          <a:p>
            <a:pPr>
              <a:spcBef>
                <a:spcPts val="192"/>
              </a:spcBef>
            </a:pPr>
            <a:r>
              <a:rPr lang="en-GB" b="1" cap="small" dirty="0">
                <a:latin typeface="+mj-lt"/>
                <a:ea typeface="Verdana" panose="020B0604030504040204" pitchFamily="34" charset="0"/>
                <a:cs typeface="Verdana" panose="020B0604030504040204" pitchFamily="34" charset="0"/>
              </a:rPr>
              <a:t>Time Spent on This Slide:</a:t>
            </a:r>
          </a:p>
          <a:p>
            <a:pPr marL="167983" indent="-167983">
              <a:spcBef>
                <a:spcPts val="192"/>
              </a:spcBef>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1 to 3 minutes</a:t>
            </a:r>
          </a:p>
          <a:p>
            <a:pPr>
              <a:spcBef>
                <a:spcPts val="192"/>
              </a:spcBef>
            </a:pPr>
            <a:endParaRPr lang="en-GB" b="1" u="sng" dirty="0">
              <a:latin typeface="+mj-lt"/>
              <a:ea typeface="Verdana" panose="020B0604030504040204" pitchFamily="34" charset="0"/>
              <a:cs typeface="Verdana" panose="020B0604030504040204" pitchFamily="34" charset="0"/>
            </a:endParaRPr>
          </a:p>
          <a:p>
            <a:pPr defTabSz="895911">
              <a:spcBef>
                <a:spcPts val="192"/>
              </a:spcBef>
              <a:defRPr/>
            </a:pPr>
            <a:r>
              <a:rPr lang="en-GB" b="1" cap="small" dirty="0">
                <a:latin typeface="+mj-lt"/>
                <a:ea typeface="Verdana" panose="020B0604030504040204" pitchFamily="34" charset="0"/>
                <a:cs typeface="Verdana" panose="020B0604030504040204" pitchFamily="34" charset="0"/>
              </a:rPr>
              <a:t>Materials and/or Actions:</a:t>
            </a:r>
          </a:p>
          <a:p>
            <a:pPr marL="167983" indent="-167983">
              <a:spcBef>
                <a:spcPts val="192"/>
              </a:spcBef>
              <a:buFont typeface="Arial" panose="020B0604020202020204" pitchFamily="34" charset="0"/>
              <a:buChar char="•"/>
            </a:pPr>
            <a:r>
              <a:rPr lang="en-GB" b="1" dirty="0">
                <a:latin typeface="+mj-lt"/>
                <a:ea typeface="Verdana" panose="020B0604030504040204" pitchFamily="34" charset="0"/>
                <a:cs typeface="Verdana" panose="020B0604030504040204" pitchFamily="34" charset="0"/>
              </a:rPr>
              <a:t>Review </a:t>
            </a:r>
            <a:r>
              <a:rPr lang="en-GB" b="0" dirty="0">
                <a:latin typeface="+mj-lt"/>
                <a:ea typeface="Verdana" panose="020B0604030504040204" pitchFamily="34" charset="0"/>
                <a:cs typeface="Verdana" panose="020B0604030504040204" pitchFamily="34" charset="0"/>
              </a:rPr>
              <a:t>the information on the slide.</a:t>
            </a:r>
          </a:p>
          <a:p>
            <a:pPr defTabSz="895911">
              <a:spcBef>
                <a:spcPts val="192"/>
              </a:spcBef>
              <a:defRPr/>
            </a:pPr>
            <a:endParaRPr lang="en-GB" b="1" u="sng" dirty="0">
              <a:latin typeface="+mj-lt"/>
              <a:ea typeface="Verdana" panose="020B0604030504040204" pitchFamily="34" charset="0"/>
              <a:cs typeface="Verdana" panose="020B0604030504040204" pitchFamily="34" charset="0"/>
            </a:endParaRPr>
          </a:p>
          <a:p>
            <a:pPr>
              <a:spcBef>
                <a:spcPts val="192"/>
              </a:spcBef>
            </a:pPr>
            <a:r>
              <a:rPr lang="en-GB" b="1" cap="small" dirty="0">
                <a:latin typeface="+mj-lt"/>
                <a:ea typeface="Verdana" panose="020B0604030504040204" pitchFamily="34" charset="0"/>
                <a:cs typeface="Verdana" panose="020B0604030504040204" pitchFamily="34" charset="0"/>
              </a:rPr>
              <a:t>Key Speaking Points:</a:t>
            </a:r>
          </a:p>
          <a:p>
            <a:pPr marL="164883" indent="-164883">
              <a:spcBef>
                <a:spcPts val="192"/>
              </a:spcBef>
              <a:buFont typeface="Arial" panose="020B0604020202020204" pitchFamily="34" charset="0"/>
              <a:buChar char="•"/>
            </a:pPr>
            <a:r>
              <a:rPr lang="en-US" b="0" i="0" u="none" strike="noStrike" kern="1200" baseline="0" dirty="0">
                <a:solidFill>
                  <a:schemeClr val="tx1"/>
                </a:solidFill>
                <a:latin typeface="+mj-lt"/>
              </a:rPr>
              <a:t>Discuss individual tax situations to understand and analyze risk points, for example: </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Incomplete tax records </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Procedural or IT system weaknesses </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Reportable transaction and other disclosures </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Information reporting </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Weak tax positions </a:t>
            </a:r>
          </a:p>
          <a:p>
            <a:pPr marL="164883" indent="-164883">
              <a:spcBef>
                <a:spcPts val="192"/>
              </a:spcBef>
              <a:buFont typeface="Arial" panose="020B0604020202020204" pitchFamily="34" charset="0"/>
              <a:buChar char="•"/>
            </a:pPr>
            <a:r>
              <a:rPr lang="en-US" b="0" i="0" u="none" strike="noStrike" kern="1200" baseline="0" dirty="0">
                <a:solidFill>
                  <a:schemeClr val="tx1"/>
                </a:solidFill>
                <a:latin typeface="+mj-lt"/>
              </a:rPr>
              <a:t>Identify high risk areas.</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Do you have foreign accounts and/or file information returns?</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Do you have large foreign tax credits?</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Have you taken large charitable contributions or have valuations issues?</a:t>
            </a:r>
          </a:p>
          <a:p>
            <a:pPr marL="384728" lvl="1" indent="-164883">
              <a:spcBef>
                <a:spcPts val="192"/>
              </a:spcBef>
              <a:buFont typeface="Arial" panose="020B0604020202020204" pitchFamily="34" charset="0"/>
              <a:buChar char="•"/>
            </a:pPr>
            <a:r>
              <a:rPr lang="en-US" b="0" i="0" u="none" strike="noStrike" kern="1200" baseline="0" dirty="0">
                <a:solidFill>
                  <a:schemeClr val="tx1"/>
                </a:solidFill>
                <a:latin typeface="+mj-lt"/>
              </a:rPr>
              <a:t>Do you have significant basis in partnership interest to claim losses?</a:t>
            </a:r>
          </a:p>
          <a:p>
            <a:pPr marL="604573" lvl="2" indent="-164883">
              <a:spcBef>
                <a:spcPts val="192"/>
              </a:spcBef>
              <a:buFont typeface="Arial" panose="020B0604020202020204" pitchFamily="34" charset="0"/>
              <a:buChar char="•"/>
            </a:pPr>
            <a:r>
              <a:rPr lang="en-US" b="0" i="0" u="none" strike="noStrike" kern="1200" baseline="0" dirty="0">
                <a:solidFill>
                  <a:schemeClr val="tx1"/>
                </a:solidFill>
                <a:latin typeface="+mj-lt"/>
              </a:rPr>
              <a:t>Are there public sources of information that the IRS will be reviewing? Public sources not limited to newspapers. IRS will utilize all available online information.</a:t>
            </a:r>
          </a:p>
          <a:p>
            <a:pPr marL="164883" indent="-164883">
              <a:spcBef>
                <a:spcPts val="192"/>
              </a:spcBef>
              <a:buFont typeface="Arial" panose="020B0604020202020204" pitchFamily="34" charset="0"/>
              <a:buChar char="•"/>
            </a:pPr>
            <a:r>
              <a:rPr lang="en-US" b="0" i="0" u="none" strike="noStrike" kern="1200" baseline="0" dirty="0">
                <a:solidFill>
                  <a:schemeClr val="tx1"/>
                </a:solidFill>
                <a:latin typeface="+mj-lt"/>
              </a:rPr>
              <a:t>Can provide background about the IRS examination landscape, including recent changes. </a:t>
            </a:r>
          </a:p>
          <a:p>
            <a:pPr marL="164883" indent="-164883">
              <a:spcBef>
                <a:spcPts val="192"/>
              </a:spcBef>
              <a:buFont typeface="Arial" panose="020B0604020202020204" pitchFamily="34" charset="0"/>
              <a:buChar char="•"/>
            </a:pPr>
            <a:r>
              <a:rPr lang="en-US" b="0" i="0" u="none" strike="noStrike" kern="1200" baseline="0" dirty="0">
                <a:solidFill>
                  <a:schemeClr val="tx1"/>
                </a:solidFill>
                <a:latin typeface="+mj-lt"/>
              </a:rPr>
              <a:t>Can also discuss how to manage risks discovered in the assessment.</a:t>
            </a:r>
          </a:p>
          <a:p>
            <a:pPr marL="164883" indent="-164883">
              <a:spcBef>
                <a:spcPts val="192"/>
              </a:spcBef>
              <a:buFont typeface="Arial" panose="020B0604020202020204" pitchFamily="34" charset="0"/>
              <a:buChar char="•"/>
            </a:pPr>
            <a:r>
              <a:rPr lang="en-US" b="0" i="0" u="none" strike="noStrike" kern="1200" baseline="0" dirty="0">
                <a:solidFill>
                  <a:schemeClr val="tx1"/>
                </a:solidFill>
                <a:latin typeface="+mj-lt"/>
              </a:rPr>
              <a:t>Typically prepared for client’s attorney under a Kovel engagement.</a:t>
            </a:r>
          </a:p>
          <a:p>
            <a:pPr defTabSz="895911">
              <a:spcBef>
                <a:spcPts val="192"/>
              </a:spcBef>
              <a:defRPr/>
            </a:pPr>
            <a:endParaRPr lang="en-GB" b="1" cap="small" dirty="0">
              <a:latin typeface="+mj-lt"/>
              <a:ea typeface="Verdana" panose="020B0604030504040204" pitchFamily="34" charset="0"/>
              <a:cs typeface="Verdana" panose="020B0604030504040204" pitchFamily="34" charset="0"/>
            </a:endParaRPr>
          </a:p>
          <a:p>
            <a:pPr defTabSz="895911">
              <a:spcBef>
                <a:spcPts val="192"/>
              </a:spcBef>
              <a:defRPr/>
            </a:pPr>
            <a:r>
              <a:rPr lang="en-GB" b="1" cap="small" dirty="0">
                <a:latin typeface="+mj-lt"/>
                <a:ea typeface="Verdana" panose="020B0604030504040204" pitchFamily="34" charset="0"/>
                <a:cs typeface="Verdana" panose="020B0604030504040204" pitchFamily="34" charset="0"/>
              </a:rPr>
              <a:t>Transition to Next Slide:</a:t>
            </a:r>
          </a:p>
          <a:p>
            <a:pPr marL="167983" indent="-167983">
              <a:spcBef>
                <a:spcPts val="192"/>
              </a:spcBef>
              <a:buFont typeface="Arial" panose="020B0604020202020204" pitchFamily="34" charset="0"/>
              <a:buChar char="•"/>
            </a:pPr>
            <a:r>
              <a:rPr lang="en-GB" dirty="0">
                <a:latin typeface="+mj-lt"/>
                <a:ea typeface="Verdana" panose="020B0604030504040204" pitchFamily="34" charset="0"/>
                <a:cs typeface="Verdana" panose="020B0604030504040204" pitchFamily="34" charset="0"/>
              </a:rPr>
              <a:t>No formal transition is necessary.</a:t>
            </a:r>
          </a:p>
          <a:p>
            <a:pPr>
              <a:spcBef>
                <a:spcPts val="192"/>
              </a:spcBef>
            </a:pPr>
            <a:endParaRPr lang="en-US" b="0" i="0" u="none" strike="noStrike" kern="1200" baseline="0" dirty="0">
              <a:solidFill>
                <a:schemeClr val="tx1"/>
              </a:solidFill>
              <a:latin typeface="+mj-lt"/>
            </a:endParaRPr>
          </a:p>
          <a:p>
            <a:pPr>
              <a:spcBef>
                <a:spcPts val="192"/>
              </a:spcBef>
            </a:pPr>
            <a:endParaRPr lang="en-US" dirty="0">
              <a:latin typeface="+mj-lt"/>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2952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hyperlink" Target="http://www.deloitte.com/us/about"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CaseCode"/>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bg1"/>
                </a:solidFill>
              </a:rPr>
              <a:t>Are Your Clients Ready for an IRS Examination?</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2019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0"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29968"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29968"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08509"/>
            <a:ext cx="2029968"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19"/>
          </p:nvPr>
        </p:nvSpPr>
        <p:spPr>
          <a:xfrm>
            <a:off x="2499116"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Text Placeholder 8"/>
          <p:cNvSpPr>
            <a:spLocks noGrp="1"/>
          </p:cNvSpPr>
          <p:nvPr>
            <p:ph type="body" sz="quarter" idx="20"/>
          </p:nvPr>
        </p:nvSpPr>
        <p:spPr>
          <a:xfrm>
            <a:off x="674487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7000" indent="-127000" algn="l">
              <a:spcAft>
                <a:spcPts val="0"/>
              </a:spcAft>
              <a:buClrTx/>
              <a:buSzPct val="100000"/>
              <a:buFont typeface="Arial" panose="020B0604020202020204" pitchFamily="34" charset="0"/>
              <a:buChar char="•"/>
              <a:defRPr lang="en-US" noProof="0" dirty="0" smtClean="0"/>
            </a:lvl2pPr>
          </a:lstStyle>
          <a:p>
            <a:pPr lvl="0">
              <a:buFontTx/>
              <a:tabLst>
                <a:tab pos="5029200" algn="r"/>
              </a:tabLst>
            </a:pPr>
            <a:r>
              <a:rPr lang="en-US" noProof="0" smtClean="0"/>
              <a:t>Edit Master text styles</a:t>
            </a:r>
          </a:p>
          <a:p>
            <a:pPr lvl="1">
              <a:buFontTx/>
              <a:tabLst>
                <a:tab pos="5029200" algn="r"/>
              </a:tabLst>
            </a:pPr>
            <a:r>
              <a:rPr lang="en-US" noProof="0" smtClean="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Edit Master text styles</a:t>
            </a:r>
          </a:p>
          <a:p>
            <a:pPr lvl="1">
              <a:buFontTx/>
              <a:tabLst>
                <a:tab pos="5029200" algn="r"/>
              </a:tabLst>
            </a:pPr>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Edit Master text styles</a:t>
            </a:r>
          </a:p>
          <a:p>
            <a:pPr lvl="1">
              <a:buFontTx/>
              <a:tabLst>
                <a:tab pos="5029200" algn="r"/>
              </a:tabLst>
            </a:pPr>
            <a:r>
              <a:rPr lang="en-US" noProof="0" smtClean="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Edit Master text styles</a:t>
            </a:r>
          </a:p>
          <a:p>
            <a:pPr lvl="1">
              <a:buFontTx/>
              <a:tabLst>
                <a:tab pos="5029200" algn="r"/>
              </a:tabLst>
            </a:pPr>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432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30199" y="1700213"/>
            <a:ext cx="2743200"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3218"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5"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81960"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48037"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23"/>
          </p:nvPr>
        </p:nvSpPr>
        <p:spPr>
          <a:xfrm>
            <a:off x="4684646"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6"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48936"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17"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5467"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19"/>
          </p:nvPr>
        </p:nvSpPr>
        <p:spPr>
          <a:xfrm>
            <a:off x="6112933"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4"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Subitle w/Content 2">
    <p:spTree>
      <p:nvGrpSpPr>
        <p:cNvPr id="1" name=""/>
        <p:cNvGrpSpPr/>
        <p:nvPr/>
      </p:nvGrpSpPr>
      <p:grpSpPr>
        <a:xfrm>
          <a:off x="0" y="0"/>
          <a:ext cx="0" cy="0"/>
          <a:chOff x="0" y="0"/>
          <a:chExt cx="0" cy="0"/>
        </a:xfrm>
      </p:grpSpPr>
      <p:sp>
        <p:nvSpPr>
          <p:cNvPr id="17" name="Text Placeholder 8"/>
          <p:cNvSpPr>
            <a:spLocks noGrp="1"/>
          </p:cNvSpPr>
          <p:nvPr>
            <p:ph type="body" sz="quarter" idx="13"/>
          </p:nvPr>
        </p:nvSpPr>
        <p:spPr>
          <a:xfrm>
            <a:off x="370113" y="792471"/>
            <a:ext cx="8388000" cy="969282"/>
          </a:xfrm>
        </p:spPr>
        <p:txBody>
          <a:bodyPr>
            <a:normAutofit/>
          </a:bodyPr>
          <a:lstStyle>
            <a:lvl1pPr marL="0" indent="0">
              <a:buNone/>
              <a:defRPr sz="1818" b="0">
                <a:solidFill>
                  <a:schemeClr val="accent2"/>
                </a:solidFill>
              </a:defRPr>
            </a:lvl1pPr>
          </a:lstStyle>
          <a:p>
            <a:pPr lvl="0"/>
            <a:r>
              <a:rPr lang="en-US" dirty="0"/>
              <a:t>Click to edit Master text styles</a:t>
            </a:r>
          </a:p>
        </p:txBody>
      </p:sp>
      <p:sp>
        <p:nvSpPr>
          <p:cNvPr id="6" name="Slide Number Placeholder 7"/>
          <p:cNvSpPr>
            <a:spLocks noGrp="1"/>
          </p:cNvSpPr>
          <p:nvPr>
            <p:ph type="sldNum" sz="quarter" idx="4"/>
          </p:nvPr>
        </p:nvSpPr>
        <p:spPr>
          <a:xfrm>
            <a:off x="7971997" y="6579963"/>
            <a:ext cx="792088" cy="252000"/>
          </a:xfrm>
          <a:prstGeom prst="rect">
            <a:avLst/>
          </a:prstGeom>
        </p:spPr>
        <p:txBody>
          <a:bodyPr vert="horz" lIns="0" tIns="0" rIns="0" bIns="0" rtlCol="0" anchor="ctr" anchorCtr="0"/>
          <a:lstStyle>
            <a:lvl1pPr algn="r">
              <a:defRPr sz="545" b="0">
                <a:solidFill>
                  <a:schemeClr val="tx1"/>
                </a:solidFill>
              </a:defRPr>
            </a:lvl1pPr>
          </a:lstStyle>
          <a:p>
            <a:fld id="{95CC1D26-A9BD-4BDE-BDD9-08EDBAE96860}" type="slidenum">
              <a:rPr lang="en-GB" smtClean="0">
                <a:solidFill>
                  <a:prstClr val="black"/>
                </a:solidFill>
              </a:rPr>
              <a:pPr/>
              <a:t>‹#›</a:t>
            </a:fld>
            <a:endParaRPr lang="en-GB" dirty="0">
              <a:solidFill>
                <a:prstClr val="black"/>
              </a:solidFill>
            </a:endParaRPr>
          </a:p>
        </p:txBody>
      </p:sp>
      <p:sp>
        <p:nvSpPr>
          <p:cNvPr id="5" name="Content Placeholder 4"/>
          <p:cNvSpPr>
            <a:spLocks noGrp="1"/>
          </p:cNvSpPr>
          <p:nvPr>
            <p:ph sz="quarter" idx="14"/>
          </p:nvPr>
        </p:nvSpPr>
        <p:spPr>
          <a:xfrm>
            <a:off x="370113" y="1795464"/>
            <a:ext cx="4023360" cy="458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4742785" y="1795464"/>
            <a:ext cx="4023360" cy="4587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3830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Singl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1097280"/>
          </a:xfrm>
        </p:spPr>
        <p:txBody>
          <a:bodyPr/>
          <a:lstStyle/>
          <a:p>
            <a:r>
              <a:rPr lang="en-US"/>
              <a:t>Click to edit Master title style</a:t>
            </a:r>
          </a:p>
        </p:txBody>
      </p:sp>
      <p:sp>
        <p:nvSpPr>
          <p:cNvPr id="6" name="Slide Number Placeholder 7"/>
          <p:cNvSpPr>
            <a:spLocks noGrp="1"/>
          </p:cNvSpPr>
          <p:nvPr>
            <p:ph type="sldNum" sz="quarter" idx="4"/>
          </p:nvPr>
        </p:nvSpPr>
        <p:spPr>
          <a:xfrm>
            <a:off x="7971997" y="6579963"/>
            <a:ext cx="792088" cy="252000"/>
          </a:xfrm>
          <a:prstGeom prst="rect">
            <a:avLst/>
          </a:prstGeom>
        </p:spPr>
        <p:txBody>
          <a:bodyPr vert="horz" lIns="0" tIns="0" rIns="0" bIns="0" rtlCol="0" anchor="ctr" anchorCtr="0"/>
          <a:lstStyle>
            <a:lvl1pPr algn="r">
              <a:defRPr sz="545" b="0">
                <a:solidFill>
                  <a:schemeClr val="tx1"/>
                </a:solidFill>
              </a:defRPr>
            </a:lvl1pPr>
          </a:lstStyle>
          <a:p>
            <a:fld id="{95CC1D26-A9BD-4BDE-BDD9-08EDBAE96860}" type="slidenum">
              <a:rPr lang="en-GB" smtClean="0">
                <a:solidFill>
                  <a:prstClr val="black"/>
                </a:solidFill>
              </a:rPr>
              <a:pPr/>
              <a:t>‹#›</a:t>
            </a:fld>
            <a:endParaRPr lang="en-GB" dirty="0">
              <a:solidFill>
                <a:prstClr val="black"/>
              </a:solidFill>
            </a:endParaRPr>
          </a:p>
        </p:txBody>
      </p:sp>
      <p:sp>
        <p:nvSpPr>
          <p:cNvPr id="5" name="Content Placeholder 4"/>
          <p:cNvSpPr>
            <a:spLocks noGrp="1"/>
          </p:cNvSpPr>
          <p:nvPr>
            <p:ph sz="quarter" idx="10"/>
          </p:nvPr>
        </p:nvSpPr>
        <p:spPr>
          <a:xfrm>
            <a:off x="376239" y="1433513"/>
            <a:ext cx="8402637"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794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Split Content Left Heav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1097280"/>
          </a:xfrm>
        </p:spPr>
        <p:txBody>
          <a:bodyPr/>
          <a:lstStyle/>
          <a:p>
            <a:r>
              <a:rPr lang="en-US"/>
              <a:t>Click to edit Master title style</a:t>
            </a:r>
          </a:p>
        </p:txBody>
      </p:sp>
      <p:sp>
        <p:nvSpPr>
          <p:cNvPr id="9" name="Slide Number Placeholder 7"/>
          <p:cNvSpPr>
            <a:spLocks noGrp="1"/>
          </p:cNvSpPr>
          <p:nvPr>
            <p:ph type="sldNum" sz="quarter" idx="4"/>
          </p:nvPr>
        </p:nvSpPr>
        <p:spPr>
          <a:xfrm>
            <a:off x="7971997" y="6579963"/>
            <a:ext cx="792088" cy="252000"/>
          </a:xfrm>
          <a:prstGeom prst="rect">
            <a:avLst/>
          </a:prstGeom>
        </p:spPr>
        <p:txBody>
          <a:bodyPr vert="horz" lIns="0" tIns="0" rIns="0" bIns="0" rtlCol="0" anchor="ctr" anchorCtr="0"/>
          <a:lstStyle>
            <a:lvl1pPr algn="r">
              <a:defRPr sz="545" b="0">
                <a:solidFill>
                  <a:schemeClr val="tx1"/>
                </a:solidFill>
              </a:defRPr>
            </a:lvl1pPr>
          </a:lstStyle>
          <a:p>
            <a:fld id="{95CC1D26-A9BD-4BDE-BDD9-08EDBAE96860}" type="slidenum">
              <a:rPr lang="en-GB" smtClean="0">
                <a:solidFill>
                  <a:prstClr val="black"/>
                </a:solidFill>
              </a:rPr>
              <a:pPr/>
              <a:t>‹#›</a:t>
            </a:fld>
            <a:endParaRPr lang="en-GB" dirty="0">
              <a:solidFill>
                <a:prstClr val="black"/>
              </a:solidFill>
            </a:endParaRPr>
          </a:p>
        </p:txBody>
      </p:sp>
      <p:sp>
        <p:nvSpPr>
          <p:cNvPr id="6" name="Content Placeholder 5"/>
          <p:cNvSpPr>
            <a:spLocks noGrp="1"/>
          </p:cNvSpPr>
          <p:nvPr>
            <p:ph sz="quarter" idx="10"/>
          </p:nvPr>
        </p:nvSpPr>
        <p:spPr>
          <a:xfrm>
            <a:off x="376238" y="1433513"/>
            <a:ext cx="5577840"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1"/>
          </p:nvPr>
        </p:nvSpPr>
        <p:spPr>
          <a:xfrm>
            <a:off x="6275389" y="1433513"/>
            <a:ext cx="2500312"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461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
        <p:nvSpPr>
          <p:cNvPr id="5" name="Rectangle 4"/>
          <p:cNvSpPr/>
          <p:nvPr userDrawn="1"/>
        </p:nvSpPr>
        <p:spPr>
          <a:xfrm>
            <a:off x="269090" y="5512251"/>
            <a:ext cx="8118555" cy="1155445"/>
          </a:xfrm>
          <a:prstGeom prst="rect">
            <a:avLst/>
          </a:prstGeom>
        </p:spPr>
        <p:txBody>
          <a:bodyPr wrap="square" anchor="b">
            <a:spAutoFit/>
          </a:bodyPr>
          <a:lstStyle/>
          <a:p>
            <a:r>
              <a:rPr lang="en-US" sz="727" b="1" dirty="0">
                <a:solidFill>
                  <a:prstClr val="black"/>
                </a:solidFill>
              </a:rPr>
              <a:t>About Deloitte</a:t>
            </a:r>
            <a:r>
              <a:rPr lang="en-US" sz="727" dirty="0">
                <a:solidFill>
                  <a:prstClr val="black"/>
                </a:solidFill>
              </a:rPr>
              <a:t/>
            </a:r>
            <a:br>
              <a:rPr lang="en-US" sz="727" dirty="0">
                <a:solidFill>
                  <a:prstClr val="black"/>
                </a:solidFill>
              </a:rPr>
            </a:br>
            <a:r>
              <a:rPr lang="en-US" sz="727" dirty="0">
                <a:solidFill>
                  <a:prstClr val="black"/>
                </a:solidFill>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27" u="sng" dirty="0">
                <a:solidFill>
                  <a:prstClr val="black"/>
                </a:solidFill>
                <a:hlinkClick r:id="rId3"/>
              </a:rPr>
              <a:t>www.deloitte.com/about</a:t>
            </a:r>
            <a:r>
              <a:rPr lang="en-US" sz="727" dirty="0">
                <a:solidFill>
                  <a:prstClr val="black"/>
                </a:solidFill>
              </a:rPr>
              <a:t> for a more detailed description of DTTL and its member firms. </a:t>
            </a:r>
          </a:p>
          <a:p>
            <a:pPr>
              <a:lnSpc>
                <a:spcPts val="818"/>
              </a:lnSpc>
            </a:pPr>
            <a:endParaRPr lang="en-US" sz="727" dirty="0">
              <a:solidFill>
                <a:prstClr val="black"/>
              </a:solidFill>
            </a:endParaRPr>
          </a:p>
          <a:p>
            <a:pPr>
              <a:lnSpc>
                <a:spcPts val="818"/>
              </a:lnSpc>
            </a:pPr>
            <a:r>
              <a:rPr lang="en-US" sz="727" dirty="0">
                <a:solidFill>
                  <a:prstClr val="black"/>
                </a:solidFill>
              </a:rPr>
              <a:t>Please see </a:t>
            </a:r>
            <a:r>
              <a:rPr lang="en-US" sz="727" dirty="0">
                <a:solidFill>
                  <a:prstClr val="black"/>
                </a:solidFill>
                <a:hlinkClick r:id="rId4"/>
              </a:rPr>
              <a:t>www.deloitte.com/us/about</a:t>
            </a:r>
            <a:r>
              <a:rPr lang="en-US" sz="727" dirty="0">
                <a:solidFill>
                  <a:prstClr val="black"/>
                </a:solidFill>
              </a:rPr>
              <a:t> for a detailed description of the legal structure of Deloitte LLP and its subsidiaries. Certain services may not be available to attest clients under the rules and regulations of public accounting.</a:t>
            </a:r>
            <a:br>
              <a:rPr lang="en-US" sz="727" dirty="0">
                <a:solidFill>
                  <a:prstClr val="black"/>
                </a:solidFill>
              </a:rPr>
            </a:br>
            <a:r>
              <a:rPr lang="en-US" sz="727" dirty="0">
                <a:solidFill>
                  <a:prstClr val="black"/>
                </a:solidFill>
              </a:rPr>
              <a:t/>
            </a:r>
            <a:br>
              <a:rPr lang="en-US" sz="727" dirty="0">
                <a:solidFill>
                  <a:prstClr val="black"/>
                </a:solidFill>
              </a:rPr>
            </a:br>
            <a:r>
              <a:rPr lang="en-US" sz="727" dirty="0">
                <a:solidFill>
                  <a:prstClr val="black"/>
                </a:solidFill>
              </a:rPr>
              <a:t>Copyright © </a:t>
            </a:r>
            <a:r>
              <a:rPr lang="en-US" sz="727" dirty="0" smtClean="0">
                <a:solidFill>
                  <a:prstClr val="black"/>
                </a:solidFill>
              </a:rPr>
              <a:t>2018 </a:t>
            </a:r>
            <a:r>
              <a:rPr lang="en-US" sz="727" dirty="0">
                <a:solidFill>
                  <a:prstClr val="black"/>
                </a:solidFill>
              </a:rPr>
              <a:t>Deloitte Development LLC. All rights reserved.</a:t>
            </a:r>
            <a:br>
              <a:rPr lang="en-US" sz="727" dirty="0">
                <a:solidFill>
                  <a:prstClr val="black"/>
                </a:solidFill>
              </a:rPr>
            </a:br>
            <a:r>
              <a:rPr lang="en-US" sz="727" dirty="0">
                <a:solidFill>
                  <a:prstClr val="black"/>
                </a:solidFill>
              </a:rPr>
              <a:t>Member of Deloitte Touche Tohmatsu Limited</a:t>
            </a:r>
          </a:p>
        </p:txBody>
      </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76" dirty="0">
                <a:solidFill>
                  <a:prstClr val="white"/>
                </a:solidFill>
              </a:endParaRPr>
            </a:p>
          </p:txBody>
        </p:sp>
      </p:grpSp>
    </p:spTree>
    <p:custDataLst>
      <p:tags r:id="rId1"/>
    </p:custDataLst>
    <p:extLst>
      <p:ext uri="{BB962C8B-B14F-4D97-AF65-F5344CB8AC3E}">
        <p14:creationId xmlns:p14="http://schemas.microsoft.com/office/powerpoint/2010/main" val="24276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47" b="0" i="0">
                <a:solidFill>
                  <a:srgbClr val="231F20"/>
                </a:solidFill>
                <a:latin typeface="Open Sans Light"/>
                <a:cs typeface="Open Sans Light"/>
              </a:defRPr>
            </a:lvl1pPr>
          </a:lstStyle>
          <a:p>
            <a:endParaRPr/>
          </a:p>
        </p:txBody>
      </p:sp>
      <p:sp>
        <p:nvSpPr>
          <p:cNvPr id="3" name="Holder 3"/>
          <p:cNvSpPr>
            <a:spLocks noGrp="1"/>
          </p:cNvSpPr>
          <p:nvPr>
            <p:ph sz="half" idx="2"/>
          </p:nvPr>
        </p:nvSpPr>
        <p:spPr>
          <a:xfrm>
            <a:off x="456045" y="1575674"/>
            <a:ext cx="3506355" cy="149400"/>
          </a:xfrm>
          <a:prstGeom prst="rect">
            <a:avLst/>
          </a:prstGeom>
        </p:spPr>
        <p:txBody>
          <a:bodyPr wrap="square" lIns="0" tIns="0" rIns="0" bIns="0">
            <a:spAutoFit/>
          </a:bodyPr>
          <a:lstStyle>
            <a:lvl1pPr>
              <a:defRPr sz="971" b="0" i="0">
                <a:solidFill>
                  <a:srgbClr val="231F20"/>
                </a:solidFill>
                <a:latin typeface="Open Sans Light"/>
                <a:cs typeface="Open Sans Light"/>
              </a:defRPr>
            </a:lvl1pPr>
          </a:lstStyle>
          <a:p>
            <a:endParaRPr/>
          </a:p>
        </p:txBody>
      </p:sp>
      <p:sp>
        <p:nvSpPr>
          <p:cNvPr id="4" name="Holder 4"/>
          <p:cNvSpPr>
            <a:spLocks noGrp="1"/>
          </p:cNvSpPr>
          <p:nvPr>
            <p:ph sz="half" idx="3"/>
          </p:nvPr>
        </p:nvSpPr>
        <p:spPr>
          <a:xfrm>
            <a:off x="4709160" y="1577340"/>
            <a:ext cx="397764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11/7/2018</a:t>
            </a:fld>
            <a:endParaRPr lang="en-US" dirty="0"/>
          </a:p>
        </p:txBody>
      </p:sp>
      <p:sp>
        <p:nvSpPr>
          <p:cNvPr id="7" name="Holder 7"/>
          <p:cNvSpPr>
            <a:spLocks noGrp="1"/>
          </p:cNvSpPr>
          <p:nvPr>
            <p:ph type="sldNum" sz="quarter" idx="7"/>
          </p:nvPr>
        </p:nvSpPr>
        <p:spPr/>
        <p:txBody>
          <a:bodyPr lIns="0" tIns="0" rIns="0" bIns="0"/>
          <a:lstStyle>
            <a:lvl1pPr>
              <a:defRPr sz="750" b="0" i="0">
                <a:solidFill>
                  <a:srgbClr val="231F20"/>
                </a:solidFill>
                <a:latin typeface="Open Sans Light"/>
                <a:cs typeface="Open Sans Light"/>
              </a:defRPr>
            </a:lvl1pPr>
          </a:lstStyle>
          <a:p>
            <a:pPr marL="22413">
              <a:spcBef>
                <a:spcPts val="137"/>
              </a:spcBef>
            </a:pPr>
            <a:fld id="{81D60167-4931-47E6-BA6A-407CBD079E47}" type="slidenum">
              <a:rPr lang="en-US" smtClean="0"/>
              <a:pPr marL="22413">
                <a:spcBef>
                  <a:spcPts val="137"/>
                </a:spcBef>
              </a:pPr>
              <a:t>‹#›</a:t>
            </a:fld>
            <a:endParaRPr lang="en-US" dirty="0"/>
          </a:p>
        </p:txBody>
      </p:sp>
    </p:spTree>
    <p:extLst>
      <p:ext uri="{BB962C8B-B14F-4D97-AF65-F5344CB8AC3E}">
        <p14:creationId xmlns:p14="http://schemas.microsoft.com/office/powerpoint/2010/main" val="63387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5" name="CaseCode"/>
          <p:cNvSpPr txBox="1"/>
          <p:nvPr userDrawn="1"/>
        </p:nvSpPr>
        <p:spPr>
          <a:xfrm>
            <a:off x="4751388" y="6476999"/>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bg1"/>
                </a:solidFill>
              </a:rPr>
              <a:t>Are Your Clients Ready for an IRS Examination?</a:t>
            </a:r>
            <a:endParaRPr lang="en-US" sz="650" noProof="0" dirty="0">
              <a:solidFill>
                <a:schemeClr val="bg1"/>
              </a:solidFill>
            </a:endParaRPr>
          </a:p>
        </p:txBody>
      </p:sp>
      <p:sp>
        <p:nvSpPr>
          <p:cNvPr id="7"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3" name="CaseCode"/>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bg1"/>
                </a:solidFill>
              </a:rPr>
              <a:t>Are Your Clients Ready for an IRS Examination?</a:t>
            </a:r>
            <a:endParaRPr lang="en-US" sz="650" noProof="0" dirty="0">
              <a:solidFill>
                <a:schemeClr val="bg1"/>
              </a:solidFill>
            </a:endParaRPr>
          </a:p>
        </p:txBody>
      </p:sp>
      <p:sp>
        <p:nvSpPr>
          <p:cNvPr id="14"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CaseCode"/>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bg1"/>
                </a:solidFill>
              </a:rPr>
              <a:t>Are Your Clients Ready for an IRS Examination?</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CaseCode"/>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smtClean="0">
                <a:solidFill>
                  <a:schemeClr val="bg1"/>
                </a:solidFill>
              </a:rPr>
              <a:t>Are Your Clients Ready for an IRS Examination?</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2018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vmlDrawing" Target="../drawings/vmlDrawing1.v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8"/>
            </p:custDataLst>
            <p:extLst>
              <p:ext uri="{D42A27DB-BD31-4B8C-83A1-F6EECF244321}">
                <p14:modId xmlns:p14="http://schemas.microsoft.com/office/powerpoint/2010/main" val="1791176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8"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CaseCode"/>
          <p:cNvSpPr txBox="1"/>
          <p:nvPr userDrawn="1"/>
        </p:nvSpPr>
        <p:spPr>
          <a:xfrm>
            <a:off x="4751388" y="6476999"/>
            <a:ext cx="3672420" cy="200054"/>
          </a:xfrm>
          <a:prstGeom prst="rect">
            <a:avLst/>
          </a:prstGeom>
          <a:noFill/>
        </p:spPr>
        <p:txBody>
          <a:bodyPr vert="horz" wrap="square" lIns="0" tIns="0" rIns="0" bIns="0" rtlCol="0" anchor="t">
            <a:noAutofit/>
          </a:bodyPr>
          <a:lstStyle/>
          <a:p>
            <a:pPr marL="0" indent="0" algn="r" defTabSz="914400" rtl="0" eaLnBrk="1" latinLnBrk="0" hangingPunct="1">
              <a:spcBef>
                <a:spcPts val="0"/>
              </a:spcBef>
              <a:buSzPct val="100000"/>
              <a:buFontTx/>
              <a:buNone/>
            </a:pPr>
            <a:r>
              <a:rPr lang="en-US" sz="650" b="0" noProof="0" dirty="0" smtClean="0">
                <a:solidFill>
                  <a:schemeClr val="tx1"/>
                </a:solidFill>
                <a:latin typeface="+mn-lt"/>
              </a:rPr>
              <a:t>Are Your Clients Ready for an IRS Examination?</a:t>
            </a:r>
            <a:endParaRPr lang="en-US" sz="650" b="0" noProof="0" dirty="0">
              <a:solidFill>
                <a:schemeClr val="tx1"/>
              </a:solidFill>
              <a:latin typeface="+mn-lt"/>
            </a:endParaRPr>
          </a:p>
        </p:txBody>
      </p:sp>
      <p:sp>
        <p:nvSpPr>
          <p:cNvPr id="18" name="Copyright"/>
          <p:cNvSpPr txBox="1"/>
          <p:nvPr userDrawn="1"/>
        </p:nvSpPr>
        <p:spPr>
          <a:xfrm>
            <a:off x="376237" y="6477000"/>
            <a:ext cx="4016376" cy="201260"/>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650" b="0" noProof="0" dirty="0" smtClean="0">
                <a:solidFill>
                  <a:schemeClr val="tx1"/>
                </a:solidFill>
                <a:latin typeface="+mn-lt"/>
              </a:rPr>
              <a:t>Copyright © 2018 Deloitte Development LLC. All rights reserved.</a:t>
            </a:r>
            <a:endParaRPr lang="en-US" sz="650" b="0" noProof="0" dirty="0">
              <a:solidFill>
                <a:schemeClr val="tx1"/>
              </a:solidFill>
              <a:latin typeface="+mn-lt"/>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7" r:id="rId41"/>
    <p:sldLayoutId id="2147483759" r:id="rId42"/>
    <p:sldLayoutId id="2147483761" r:id="rId43"/>
    <p:sldLayoutId id="2147483762" r:id="rId44"/>
    <p:sldLayoutId id="2147483763" r:id="rId45"/>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8.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744857" y="-200297"/>
            <a:ext cx="5560661" cy="5425440"/>
          </a:xfrm>
        </p:spPr>
      </p:pic>
      <p:sp>
        <p:nvSpPr>
          <p:cNvPr id="4" name="Subtitle 3"/>
          <p:cNvSpPr>
            <a:spLocks noGrp="1"/>
          </p:cNvSpPr>
          <p:nvPr>
            <p:ph type="subTitle" idx="1"/>
          </p:nvPr>
        </p:nvSpPr>
        <p:spPr>
          <a:xfrm>
            <a:off x="573579" y="4846320"/>
            <a:ext cx="8145616" cy="906088"/>
          </a:xfrm>
        </p:spPr>
        <p:txBody>
          <a:bodyPr/>
          <a:lstStyle/>
          <a:p>
            <a:r>
              <a:rPr lang="en-US" dirty="0" smtClean="0"/>
              <a:t>Are Your Clients Ready for an   IRS Examination?</a:t>
            </a:r>
          </a:p>
          <a:p>
            <a:r>
              <a:rPr lang="en-US" sz="1300" b="0" dirty="0" smtClean="0"/>
              <a:t>November 7, 2018</a:t>
            </a:r>
          </a:p>
          <a:p>
            <a:r>
              <a:rPr lang="en-US" sz="1500" dirty="0" smtClean="0"/>
              <a:t>Estate Planning Council of Stanislaus County</a:t>
            </a:r>
          </a:p>
        </p:txBody>
      </p:sp>
      <p:sp>
        <p:nvSpPr>
          <p:cNvPr id="5" name="Text Placeholder 4"/>
          <p:cNvSpPr>
            <a:spLocks noGrp="1"/>
          </p:cNvSpPr>
          <p:nvPr>
            <p:ph type="body" sz="quarter" idx="10"/>
          </p:nvPr>
        </p:nvSpPr>
        <p:spPr>
          <a:xfrm>
            <a:off x="573579" y="5810596"/>
            <a:ext cx="4696558" cy="869605"/>
          </a:xfrm>
        </p:spPr>
        <p:txBody>
          <a:bodyPr/>
          <a:lstStyle/>
          <a:p>
            <a:r>
              <a:rPr lang="en-US" sz="1100" b="1" noProof="0" dirty="0" smtClean="0"/>
              <a:t>Debra Estrem, National Managing Director</a:t>
            </a:r>
            <a:r>
              <a:rPr lang="en-US" sz="1100" noProof="0" dirty="0" smtClean="0"/>
              <a:t>, </a:t>
            </a:r>
          </a:p>
          <a:p>
            <a:r>
              <a:rPr lang="en-US" sz="1100" noProof="0" dirty="0" smtClean="0"/>
              <a:t>Private Wealth Tax Controversy</a:t>
            </a:r>
          </a:p>
          <a:p>
            <a:r>
              <a:rPr lang="en-US" sz="1100" dirty="0" smtClean="0"/>
              <a:t>Deloitte Tax LLP</a:t>
            </a:r>
            <a:endParaRPr lang="en-US" sz="1100" noProof="0" dirty="0"/>
          </a:p>
        </p:txBody>
      </p:sp>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Controversy Process</a:t>
            </a:r>
          </a:p>
        </p:txBody>
      </p:sp>
      <p:pic>
        <p:nvPicPr>
          <p:cNvPr id="4" name="Picture 3"/>
          <p:cNvPicPr>
            <a:picLocks noChangeAspect="1"/>
          </p:cNvPicPr>
          <p:nvPr/>
        </p:nvPicPr>
        <p:blipFill>
          <a:blip r:embed="rId3"/>
          <a:stretch>
            <a:fillRect/>
          </a:stretch>
        </p:blipFill>
        <p:spPr>
          <a:xfrm>
            <a:off x="210162" y="1414780"/>
            <a:ext cx="8723676" cy="3611030"/>
          </a:xfrm>
          <a:prstGeom prst="rect">
            <a:avLst/>
          </a:prstGeom>
        </p:spPr>
      </p:pic>
      <p:pic>
        <p:nvPicPr>
          <p:cNvPr id="5" name="Picture 4"/>
          <p:cNvPicPr>
            <a:picLocks noChangeAspect="1"/>
          </p:cNvPicPr>
          <p:nvPr/>
        </p:nvPicPr>
        <p:blipFill>
          <a:blip r:embed="rId4"/>
          <a:stretch>
            <a:fillRect/>
          </a:stretch>
        </p:blipFill>
        <p:spPr>
          <a:xfrm>
            <a:off x="376238" y="5213622"/>
            <a:ext cx="1858987" cy="260804"/>
          </a:xfrm>
          <a:prstGeom prst="rect">
            <a:avLst/>
          </a:prstGeom>
        </p:spPr>
      </p:pic>
    </p:spTree>
    <p:extLst>
      <p:ext uri="{BB962C8B-B14F-4D97-AF65-F5344CB8AC3E}">
        <p14:creationId xmlns:p14="http://schemas.microsoft.com/office/powerpoint/2010/main" val="1051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76238" y="1080656"/>
            <a:ext cx="6958012" cy="5301096"/>
          </a:xfrm>
        </p:spPr>
        <p:txBody>
          <a:bodyPr/>
          <a:lstStyle/>
          <a:p>
            <a:r>
              <a:rPr lang="en-US" sz="1600" dirty="0"/>
              <a:t>Most examinations begin with a letter to schedule an initial appointment</a:t>
            </a:r>
            <a:r>
              <a:rPr lang="en-US" sz="1600" dirty="0" smtClean="0"/>
              <a:t>.</a:t>
            </a:r>
          </a:p>
          <a:p>
            <a:r>
              <a:rPr lang="en-US" sz="1600" dirty="0"/>
              <a:t>Following the initial meeting, the examiner will likely define proposed material examination issues and begin to issue information document </a:t>
            </a:r>
            <a:r>
              <a:rPr lang="en-US" sz="1600" dirty="0" smtClean="0"/>
              <a:t>requests.  </a:t>
            </a:r>
            <a:r>
              <a:rPr lang="en-US" sz="1600" dirty="0" smtClean="0">
                <a:solidFill>
                  <a:srgbClr val="009A44"/>
                </a:solidFill>
              </a:rPr>
              <a:t>These should be in draft form.</a:t>
            </a:r>
            <a:endParaRPr lang="en-US" sz="1600" dirty="0" smtClean="0"/>
          </a:p>
          <a:p>
            <a:r>
              <a:rPr lang="en-US" sz="1600" dirty="0" smtClean="0">
                <a:solidFill>
                  <a:schemeClr val="accent4">
                    <a:lumMod val="60000"/>
                    <a:lumOff val="40000"/>
                  </a:schemeClr>
                </a:solidFill>
              </a:rPr>
              <a:t>Agent may ask for a tour of business premises.  Agent may ask for an interview of taxpayer or third parties.  Agent may ask to work at taxpayer business site.</a:t>
            </a:r>
          </a:p>
          <a:p>
            <a:r>
              <a:rPr lang="en-US" sz="1600" dirty="0"/>
              <a:t>Examiners are often under pressure to complete examinations in a timely manner, so be </a:t>
            </a:r>
            <a:r>
              <a:rPr lang="en-US" sz="1600" dirty="0" smtClean="0"/>
              <a:t>prepared </a:t>
            </a:r>
            <a:r>
              <a:rPr lang="en-US" sz="1600" dirty="0"/>
              <a:t>for expedited turnaround </a:t>
            </a:r>
            <a:r>
              <a:rPr lang="en-US" sz="1600" dirty="0" smtClean="0"/>
              <a:t>time.</a:t>
            </a:r>
          </a:p>
          <a:p>
            <a:r>
              <a:rPr lang="en-US" sz="1600" dirty="0"/>
              <a:t>Historically, </a:t>
            </a:r>
            <a:r>
              <a:rPr lang="en-US" sz="1600" dirty="0" smtClean="0"/>
              <a:t>average </a:t>
            </a:r>
            <a:r>
              <a:rPr lang="en-US" sz="1600" dirty="0"/>
              <a:t>time to complete a traditional individual examination has been about 12 to 18 months, although the timeframe could depend on the complexity of the issues involved.</a:t>
            </a:r>
          </a:p>
        </p:txBody>
      </p:sp>
      <p:sp>
        <p:nvSpPr>
          <p:cNvPr id="3" name="Title 2"/>
          <p:cNvSpPr>
            <a:spLocks noGrp="1"/>
          </p:cNvSpPr>
          <p:nvPr>
            <p:ph type="title"/>
          </p:nvPr>
        </p:nvSpPr>
        <p:spPr/>
        <p:txBody>
          <a:bodyPr/>
          <a:lstStyle/>
          <a:p>
            <a:r>
              <a:rPr lang="en-US" dirty="0" smtClean="0"/>
              <a:t>The Examination Begins…</a:t>
            </a:r>
            <a:endParaRPr lang="en-US" dirty="0"/>
          </a:p>
        </p:txBody>
      </p:sp>
    </p:spTree>
    <p:extLst>
      <p:ext uri="{BB962C8B-B14F-4D97-AF65-F5344CB8AC3E}">
        <p14:creationId xmlns:p14="http://schemas.microsoft.com/office/powerpoint/2010/main" val="37898972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84" y="397164"/>
            <a:ext cx="8015142" cy="971434"/>
          </a:xfrm>
        </p:spPr>
        <p:txBody>
          <a:bodyPr/>
          <a:lstStyle/>
          <a:p>
            <a:r>
              <a:rPr lang="en-US" dirty="0" smtClean="0"/>
              <a:t>SB/SE Division </a:t>
            </a:r>
            <a:r>
              <a:rPr lang="en-US" sz="1455" dirty="0">
                <a:solidFill>
                  <a:srgbClr val="007680"/>
                </a:solidFill>
              </a:rPr>
              <a:t>About 54 Million Taxpayers under Jurisdiction </a:t>
            </a:r>
            <a:r>
              <a:rPr lang="en-US" dirty="0" smtClean="0"/>
              <a:t/>
            </a:r>
            <a:br>
              <a:rPr lang="en-US" dirty="0" smtClean="0"/>
            </a:br>
            <a:r>
              <a:rPr lang="en-US" dirty="0"/>
              <a:t/>
            </a:r>
            <a:br>
              <a:rPr lang="en-US" dirty="0"/>
            </a:br>
            <a:r>
              <a:rPr lang="en-US" sz="1800" dirty="0" smtClean="0">
                <a:solidFill>
                  <a:srgbClr val="43B02A"/>
                </a:solidFill>
              </a:rPr>
              <a:t>Includes Estate and Gift Tax, Employment Tax, Excise Tax, certain  International Areas.</a:t>
            </a:r>
            <a:r>
              <a:rPr lang="en-US" sz="1800" dirty="0"/>
              <a:t/>
            </a:r>
            <a:br>
              <a:rPr lang="en-US" sz="1800" dirty="0"/>
            </a:br>
            <a:endParaRPr lang="en-US" sz="1800" dirty="0"/>
          </a:p>
        </p:txBody>
      </p:sp>
      <p:sp>
        <p:nvSpPr>
          <p:cNvPr id="4" name="Content Placeholder 3"/>
          <p:cNvSpPr>
            <a:spLocks noGrp="1"/>
          </p:cNvSpPr>
          <p:nvPr>
            <p:ph sz="quarter" idx="10"/>
          </p:nvPr>
        </p:nvSpPr>
        <p:spPr>
          <a:xfrm>
            <a:off x="731584" y="1470660"/>
            <a:ext cx="7638761" cy="4028730"/>
          </a:xfrm>
        </p:spPr>
        <p:txBody>
          <a:bodyPr/>
          <a:lstStyle/>
          <a:p>
            <a:pPr marL="0" lvl="1" indent="0">
              <a:buNone/>
            </a:pPr>
            <a:endParaRPr lang="en-US" sz="1600" dirty="0"/>
          </a:p>
          <a:p>
            <a:pPr marL="0" lvl="1" indent="0">
              <a:buNone/>
            </a:pPr>
            <a:r>
              <a:rPr lang="en-US" sz="1600" dirty="0"/>
              <a:t>SB/SE examines:</a:t>
            </a:r>
          </a:p>
          <a:p>
            <a:pPr lvl="1"/>
            <a:r>
              <a:rPr lang="en-US" sz="1600" dirty="0" smtClean="0"/>
              <a:t>Individual filings</a:t>
            </a:r>
            <a:endParaRPr lang="en-US" sz="1600" dirty="0"/>
          </a:p>
          <a:p>
            <a:pPr lvl="1"/>
            <a:r>
              <a:rPr lang="en-US" sz="1600" dirty="0"/>
              <a:t>Form </a:t>
            </a:r>
            <a:r>
              <a:rPr lang="en-US" sz="1600" dirty="0" smtClean="0"/>
              <a:t>1040, including schedules </a:t>
            </a:r>
            <a:r>
              <a:rPr lang="en-US" sz="1600" dirty="0"/>
              <a:t>C, E, </a:t>
            </a:r>
            <a:r>
              <a:rPr lang="en-US" sz="1600" dirty="0" smtClean="0"/>
              <a:t>F</a:t>
            </a:r>
          </a:p>
          <a:p>
            <a:pPr lvl="1"/>
            <a:r>
              <a:rPr lang="en-US" sz="1600" dirty="0"/>
              <a:t>All other businesses with assets under $10 </a:t>
            </a:r>
            <a:r>
              <a:rPr lang="en-US" sz="1600" dirty="0" smtClean="0"/>
              <a:t>million</a:t>
            </a:r>
            <a:endParaRPr lang="en-US" sz="1600" dirty="0"/>
          </a:p>
          <a:p>
            <a:pPr lvl="1"/>
            <a:r>
              <a:rPr lang="en-US" sz="1600" dirty="0" smtClean="0"/>
              <a:t>Gift </a:t>
            </a:r>
            <a:r>
              <a:rPr lang="en-US" sz="1600" dirty="0"/>
              <a:t>and estate tax </a:t>
            </a:r>
            <a:r>
              <a:rPr lang="en-US" sz="1600" dirty="0" smtClean="0"/>
              <a:t>returns—no matter how large</a:t>
            </a:r>
          </a:p>
          <a:p>
            <a:pPr marL="0" lvl="1" indent="0">
              <a:buNone/>
            </a:pPr>
            <a:r>
              <a:rPr lang="en-US" sz="1600" dirty="0" smtClean="0"/>
              <a:t>	--Agents are Attorneys</a:t>
            </a:r>
          </a:p>
          <a:p>
            <a:pPr marL="0" lvl="1" indent="0">
              <a:buNone/>
            </a:pPr>
            <a:r>
              <a:rPr lang="en-US" sz="1600" dirty="0"/>
              <a:t>	</a:t>
            </a:r>
            <a:r>
              <a:rPr lang="en-US" sz="1600" dirty="0" smtClean="0"/>
              <a:t>--Estate tax statutes cannot be extended	</a:t>
            </a:r>
            <a:endParaRPr lang="en-US" sz="1600" dirty="0"/>
          </a:p>
          <a:p>
            <a:pPr lvl="1"/>
            <a:r>
              <a:rPr lang="en-US" sz="1600" dirty="0" smtClean="0"/>
              <a:t>Employment tax—may be substantial examinations</a:t>
            </a:r>
            <a:endParaRPr lang="en-US" sz="1600" dirty="0"/>
          </a:p>
          <a:p>
            <a:pPr lvl="1"/>
            <a:endParaRPr lang="en-US" sz="1600" dirty="0"/>
          </a:p>
        </p:txBody>
      </p:sp>
    </p:spTree>
    <p:extLst>
      <p:ext uri="{BB962C8B-B14F-4D97-AF65-F5344CB8AC3E}">
        <p14:creationId xmlns:p14="http://schemas.microsoft.com/office/powerpoint/2010/main" val="33807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72" y="600364"/>
            <a:ext cx="7628659" cy="742142"/>
          </a:xfrm>
        </p:spPr>
        <p:txBody>
          <a:bodyPr/>
          <a:lstStyle/>
          <a:p>
            <a:r>
              <a:rPr lang="en-US" dirty="0"/>
              <a:t>LB&amp;I </a:t>
            </a:r>
            <a:r>
              <a:rPr lang="en-US" dirty="0" smtClean="0"/>
              <a:t>Division </a:t>
            </a:r>
            <a:r>
              <a:rPr lang="en-US" sz="1636" dirty="0">
                <a:solidFill>
                  <a:srgbClr val="007680"/>
                </a:solidFill>
              </a:rPr>
              <a:t>About 210,000 taxpayers under Jurisdiction</a:t>
            </a:r>
            <a:r>
              <a:rPr lang="en-US" sz="1636" dirty="0"/>
              <a:t/>
            </a:r>
            <a:br>
              <a:rPr lang="en-US" sz="1636" dirty="0"/>
            </a:br>
            <a:endParaRPr lang="en-US" sz="1636" dirty="0"/>
          </a:p>
        </p:txBody>
      </p:sp>
      <p:sp>
        <p:nvSpPr>
          <p:cNvPr id="4" name="Content Placeholder 3"/>
          <p:cNvSpPr>
            <a:spLocks noGrp="1"/>
          </p:cNvSpPr>
          <p:nvPr>
            <p:ph sz="quarter" idx="10"/>
          </p:nvPr>
        </p:nvSpPr>
        <p:spPr>
          <a:xfrm>
            <a:off x="757672" y="1143001"/>
            <a:ext cx="7638761" cy="4965989"/>
          </a:xfrm>
        </p:spPr>
        <p:txBody>
          <a:bodyPr/>
          <a:lstStyle/>
          <a:p>
            <a:r>
              <a:rPr lang="en-US" sz="2182" dirty="0">
                <a:solidFill>
                  <a:schemeClr val="accent1">
                    <a:lumMod val="75000"/>
                  </a:schemeClr>
                </a:solidFill>
              </a:rPr>
              <a:t>R</a:t>
            </a:r>
            <a:r>
              <a:rPr lang="en-US" sz="2182" dirty="0" smtClean="0">
                <a:solidFill>
                  <a:schemeClr val="accent1">
                    <a:lumMod val="75000"/>
                  </a:schemeClr>
                </a:solidFill>
              </a:rPr>
              <a:t>ecently </a:t>
            </a:r>
            <a:r>
              <a:rPr lang="en-US" sz="2182" dirty="0">
                <a:solidFill>
                  <a:schemeClr val="accent1">
                    <a:lumMod val="75000"/>
                  </a:schemeClr>
                </a:solidFill>
              </a:rPr>
              <a:t>announced a realignment and shift to issue focused examinations or “campaigns”</a:t>
            </a:r>
            <a:endParaRPr lang="en-US" dirty="0">
              <a:solidFill>
                <a:schemeClr val="accent1">
                  <a:lumMod val="75000"/>
                </a:schemeClr>
              </a:solidFill>
            </a:endParaRPr>
          </a:p>
          <a:p>
            <a:endParaRPr lang="en-US" b="1" dirty="0" smtClean="0"/>
          </a:p>
          <a:p>
            <a:pPr marL="0" lvl="1" indent="0">
              <a:buNone/>
            </a:pPr>
            <a:r>
              <a:rPr lang="en-US" sz="1400" dirty="0" smtClean="0"/>
              <a:t>Now </a:t>
            </a:r>
            <a:r>
              <a:rPr lang="en-US" sz="1400" dirty="0"/>
              <a:t>Five Substantive Practice Areas:</a:t>
            </a:r>
          </a:p>
          <a:p>
            <a:pPr marL="0" lvl="1" indent="0">
              <a:buNone/>
            </a:pPr>
            <a:r>
              <a:rPr lang="en-US" sz="1400" dirty="0"/>
              <a:t>• Pass-through Entities,</a:t>
            </a:r>
          </a:p>
          <a:p>
            <a:pPr marL="0" lvl="1" indent="0">
              <a:buNone/>
            </a:pPr>
            <a:r>
              <a:rPr lang="en-US" sz="1400" dirty="0"/>
              <a:t>• Withholding &amp; International and Individual Compliance,</a:t>
            </a:r>
          </a:p>
          <a:p>
            <a:pPr marL="0" lvl="1" indent="0">
              <a:buNone/>
            </a:pPr>
            <a:r>
              <a:rPr lang="en-US" sz="1400" dirty="0"/>
              <a:t>• Cross-Border Activities,</a:t>
            </a:r>
          </a:p>
          <a:p>
            <a:pPr marL="0" lvl="1" indent="0">
              <a:buNone/>
            </a:pPr>
            <a:r>
              <a:rPr lang="en-US" sz="1400" dirty="0"/>
              <a:t>• Treaty and Transfer Pricing Compliance, and</a:t>
            </a:r>
          </a:p>
          <a:p>
            <a:pPr marL="0" lvl="1" indent="0">
              <a:buNone/>
            </a:pPr>
            <a:r>
              <a:rPr lang="en-US" sz="1400" dirty="0"/>
              <a:t>• Enterprise Activities (Financial Institutions and Products, Corporate Issues, Credit and Penalties</a:t>
            </a:r>
            <a:r>
              <a:rPr lang="en-US" sz="1400" dirty="0" smtClean="0"/>
              <a:t>)</a:t>
            </a:r>
          </a:p>
          <a:p>
            <a:pPr marL="0" lvl="1" indent="0">
              <a:buNone/>
            </a:pPr>
            <a:endParaRPr lang="en-US" sz="1400" dirty="0"/>
          </a:p>
          <a:p>
            <a:pPr marL="0" lvl="1" indent="0">
              <a:buNone/>
            </a:pPr>
            <a:r>
              <a:rPr lang="en-US" sz="1400" dirty="0" smtClean="0"/>
              <a:t>Now </a:t>
            </a:r>
            <a:r>
              <a:rPr lang="en-US" sz="1400" dirty="0"/>
              <a:t>Four Geographic Practice Areas:</a:t>
            </a:r>
          </a:p>
          <a:p>
            <a:pPr marL="0" lvl="1" indent="0">
              <a:buNone/>
            </a:pPr>
            <a:r>
              <a:rPr lang="en-US" sz="1400" dirty="0"/>
              <a:t>Western (Oakland); Central (Houston); Eastern (Downers Grove); and Northeastern (New York)</a:t>
            </a:r>
          </a:p>
        </p:txBody>
      </p:sp>
    </p:spTree>
    <p:extLst>
      <p:ext uri="{BB962C8B-B14F-4D97-AF65-F5344CB8AC3E}">
        <p14:creationId xmlns:p14="http://schemas.microsoft.com/office/powerpoint/2010/main" val="380839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7670" y="317499"/>
            <a:ext cx="7990329" cy="334101"/>
          </a:xfrm>
        </p:spPr>
        <p:txBody>
          <a:bodyPr/>
          <a:lstStyle/>
          <a:p>
            <a:r>
              <a:rPr lang="en-US" dirty="0"/>
              <a:t>IRS </a:t>
            </a:r>
            <a:r>
              <a:rPr lang="en-US" dirty="0" smtClean="0"/>
              <a:t>Campaign Approach (LB&amp;I only)</a:t>
            </a:r>
            <a:endParaRPr lang="en-US" dirty="0"/>
          </a:p>
        </p:txBody>
      </p:sp>
      <p:sp>
        <p:nvSpPr>
          <p:cNvPr id="4" name="Content Placeholder 3"/>
          <p:cNvSpPr>
            <a:spLocks noGrp="1"/>
          </p:cNvSpPr>
          <p:nvPr>
            <p:ph idx="1"/>
          </p:nvPr>
        </p:nvSpPr>
        <p:spPr>
          <a:xfrm>
            <a:off x="757671" y="1274618"/>
            <a:ext cx="7612784" cy="4725546"/>
          </a:xfrm>
        </p:spPr>
        <p:txBody>
          <a:bodyPr/>
          <a:lstStyle/>
          <a:p>
            <a:r>
              <a:rPr lang="en-US" sz="2000" dirty="0">
                <a:solidFill>
                  <a:srgbClr val="43B02A"/>
                </a:solidFill>
              </a:rPr>
              <a:t>The </a:t>
            </a:r>
            <a:r>
              <a:rPr lang="en-US" sz="2000" dirty="0" smtClean="0">
                <a:solidFill>
                  <a:srgbClr val="43B02A"/>
                </a:solidFill>
              </a:rPr>
              <a:t>Campaign </a:t>
            </a:r>
            <a:r>
              <a:rPr lang="en-US" sz="2000" dirty="0">
                <a:solidFill>
                  <a:srgbClr val="43B02A"/>
                </a:solidFill>
              </a:rPr>
              <a:t>A</a:t>
            </a:r>
            <a:r>
              <a:rPr lang="en-US" sz="2000" dirty="0" smtClean="0">
                <a:solidFill>
                  <a:srgbClr val="43B02A"/>
                </a:solidFill>
              </a:rPr>
              <a:t>pproach</a:t>
            </a:r>
            <a:r>
              <a:rPr lang="en-US" sz="2000" dirty="0">
                <a:solidFill>
                  <a:srgbClr val="43B02A"/>
                </a:solidFill>
              </a:rPr>
              <a:t>: </a:t>
            </a:r>
          </a:p>
          <a:p>
            <a:pPr lvl="1"/>
            <a:r>
              <a:rPr lang="en-US" sz="1455" dirty="0"/>
              <a:t>Intent is to use the collective knowledge of the entire organization to identify and focus on the recognized risks of non-compliance</a:t>
            </a:r>
          </a:p>
          <a:p>
            <a:pPr lvl="1"/>
            <a:r>
              <a:rPr lang="en-US" sz="1455" dirty="0"/>
              <a:t>Deploy IRS limited resources against those risks</a:t>
            </a:r>
          </a:p>
          <a:p>
            <a:pPr lvl="1"/>
            <a:r>
              <a:rPr lang="en-US" sz="1455" dirty="0"/>
              <a:t>Designed to change taxpayer behavior </a:t>
            </a:r>
          </a:p>
          <a:p>
            <a:pPr lvl="1"/>
            <a:r>
              <a:rPr lang="en-US" sz="1455" dirty="0"/>
              <a:t>Revenue Agents will be given instructions on what issues to explore and how the examinations should be conducted</a:t>
            </a:r>
          </a:p>
          <a:p>
            <a:pPr lvl="1"/>
            <a:r>
              <a:rPr lang="en-US" sz="1455" dirty="0"/>
              <a:t>Centrally selected issues managed by “issue teams”</a:t>
            </a:r>
          </a:p>
          <a:p>
            <a:pPr lvl="1"/>
            <a:r>
              <a:rPr lang="en-US" sz="1455" dirty="0"/>
              <a:t>Goal is for IRS to be more effective in its audits</a:t>
            </a:r>
          </a:p>
          <a:p>
            <a:endParaRPr lang="en-US" dirty="0"/>
          </a:p>
        </p:txBody>
      </p:sp>
    </p:spTree>
    <p:extLst>
      <p:ext uri="{BB962C8B-B14F-4D97-AF65-F5344CB8AC3E}">
        <p14:creationId xmlns:p14="http://schemas.microsoft.com/office/powerpoint/2010/main" val="6719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36" dirty="0" smtClean="0">
                <a:latin typeface="Verdana" panose="020B0604030504040204" pitchFamily="34" charset="0"/>
                <a:ea typeface="Verdana" panose="020B0604030504040204" pitchFamily="34" charset="0"/>
                <a:cs typeface="Verdana" panose="020B0604030504040204" pitchFamily="34" charset="0"/>
              </a:rPr>
              <a:t>What Are the Options for Resolving an IRS Dispute?</a:t>
            </a:r>
            <a:endParaRPr lang="en-US" dirty="0"/>
          </a:p>
        </p:txBody>
      </p:sp>
    </p:spTree>
    <p:extLst>
      <p:ext uri="{BB962C8B-B14F-4D97-AF65-F5344CB8AC3E}">
        <p14:creationId xmlns:p14="http://schemas.microsoft.com/office/powerpoint/2010/main" val="18962100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83" y="419099"/>
            <a:ext cx="8391525" cy="1097280"/>
          </a:xfrm>
        </p:spPr>
        <p:txBody>
          <a:bodyPr/>
          <a:lstStyle/>
          <a:p>
            <a:r>
              <a:rPr lang="en-US" dirty="0" smtClean="0"/>
              <a:t>Practice Pointer: </a:t>
            </a:r>
            <a:br>
              <a:rPr lang="en-US" dirty="0" smtClean="0"/>
            </a:br>
            <a:r>
              <a:rPr lang="en-US" dirty="0"/>
              <a:t/>
            </a:r>
            <a:br>
              <a:rPr lang="en-US" dirty="0"/>
            </a:br>
            <a:r>
              <a:rPr lang="en-US" dirty="0" smtClean="0">
                <a:solidFill>
                  <a:srgbClr val="43B02A"/>
                </a:solidFill>
              </a:rPr>
              <a:t>Should My Client Agree to IRS Facts in Notices of Proposed Adjustment?</a:t>
            </a:r>
            <a:endParaRPr lang="en-US" dirty="0">
              <a:solidFill>
                <a:srgbClr val="43B02A"/>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solidFill>
                  <a:prstClr val="black"/>
                </a:solidFill>
              </a:rPr>
              <a:pPr/>
              <a:t>16</a:t>
            </a:fld>
            <a:endParaRPr lang="en-GB" dirty="0">
              <a:solidFill>
                <a:prstClr val="black"/>
              </a:solidFill>
            </a:endParaRPr>
          </a:p>
        </p:txBody>
      </p:sp>
      <p:sp>
        <p:nvSpPr>
          <p:cNvPr id="4" name="Content Placeholder 3"/>
          <p:cNvSpPr>
            <a:spLocks noGrp="1"/>
          </p:cNvSpPr>
          <p:nvPr>
            <p:ph sz="quarter" idx="10"/>
          </p:nvPr>
        </p:nvSpPr>
        <p:spPr>
          <a:xfrm>
            <a:off x="376239" y="1948873"/>
            <a:ext cx="8402637" cy="4428115"/>
          </a:xfrm>
        </p:spPr>
        <p:txBody>
          <a:bodyPr/>
          <a:lstStyle/>
          <a:p>
            <a:pPr marL="259775" indent="-259775">
              <a:buFont typeface="Arial" panose="020B0604020202020204" pitchFamily="34" charset="0"/>
              <a:buChar char="•"/>
            </a:pPr>
            <a:r>
              <a:rPr lang="en-US" sz="2182" dirty="0"/>
              <a:t>In the past few years, there are growing instances of IRS Examination requiring a taxpayer to agree to a “Fact Statement” drafted by them.</a:t>
            </a:r>
          </a:p>
          <a:p>
            <a:endParaRPr lang="en-US" sz="2182" dirty="0"/>
          </a:p>
          <a:p>
            <a:pPr marL="259775" indent="-259775">
              <a:buFont typeface="Arial" panose="020B0604020202020204" pitchFamily="34" charset="0"/>
              <a:buChar char="•"/>
            </a:pPr>
            <a:r>
              <a:rPr lang="en-US" sz="2182" dirty="0"/>
              <a:t>Be aware that how this is handled can potentially have long-lasting implications.</a:t>
            </a:r>
          </a:p>
          <a:p>
            <a:pPr marL="259775" indent="-259775">
              <a:buFont typeface="Arial" panose="020B0604020202020204" pitchFamily="34" charset="0"/>
              <a:buChar char="•"/>
            </a:pPr>
            <a:endParaRPr lang="en-US" sz="2182" dirty="0"/>
          </a:p>
          <a:p>
            <a:pPr marL="259775" indent="-259775">
              <a:buFont typeface="Arial" panose="020B0604020202020204" pitchFamily="34" charset="0"/>
              <a:buChar char="•"/>
            </a:pPr>
            <a:r>
              <a:rPr lang="en-US" sz="2182" dirty="0"/>
              <a:t>Any response should be carefully considered.</a:t>
            </a:r>
          </a:p>
        </p:txBody>
      </p:sp>
    </p:spTree>
    <p:extLst>
      <p:ext uri="{BB962C8B-B14F-4D97-AF65-F5344CB8AC3E}">
        <p14:creationId xmlns:p14="http://schemas.microsoft.com/office/powerpoint/2010/main" val="11886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69818" y="1920240"/>
            <a:ext cx="6364432" cy="4461511"/>
          </a:xfrm>
        </p:spPr>
        <p:txBody>
          <a:bodyPr/>
          <a:lstStyle/>
          <a:p>
            <a:r>
              <a:rPr lang="en-US" sz="1800" dirty="0"/>
              <a:t>Fast Track is an IRS expedited dispute resolution program that takes place during the examination phase. </a:t>
            </a:r>
            <a:r>
              <a:rPr lang="en-US" sz="1800" dirty="0" smtClean="0"/>
              <a:t>The </a:t>
            </a:r>
            <a:r>
              <a:rPr lang="en-US" sz="1800" dirty="0"/>
              <a:t>goal </a:t>
            </a:r>
            <a:r>
              <a:rPr lang="en-US" sz="1800" dirty="0" smtClean="0"/>
              <a:t>is </a:t>
            </a:r>
            <a:r>
              <a:rPr lang="en-US" sz="1800" dirty="0"/>
              <a:t>to resolve issues earlier in the process and more quickly than traditional approaches. </a:t>
            </a:r>
            <a:endParaRPr lang="en-US" sz="1800" dirty="0" smtClean="0"/>
          </a:p>
          <a:p>
            <a:r>
              <a:rPr lang="en-US" sz="1800" dirty="0" smtClean="0"/>
              <a:t>Fast </a:t>
            </a:r>
            <a:r>
              <a:rPr lang="en-US" sz="1800" dirty="0"/>
              <a:t>Track occurs after one or more issues have been defined in a notice of proposed adjustment, but before the formal closure of the examination</a:t>
            </a:r>
            <a:r>
              <a:rPr lang="en-US" sz="1800" dirty="0" smtClean="0"/>
              <a:t>. </a:t>
            </a:r>
            <a:r>
              <a:rPr lang="en-US" sz="1800" dirty="0"/>
              <a:t>During the Fast Track proceedings, the IRS examination team and the taxpayer will engage in negotiations with an IRS appeals officer acting as a neutral third party. </a:t>
            </a:r>
          </a:p>
          <a:p>
            <a:endParaRPr lang="en-US" sz="1400" dirty="0"/>
          </a:p>
        </p:txBody>
      </p:sp>
      <p:sp>
        <p:nvSpPr>
          <p:cNvPr id="3" name="Title 2"/>
          <p:cNvSpPr>
            <a:spLocks noGrp="1"/>
          </p:cNvSpPr>
          <p:nvPr>
            <p:ph type="title"/>
          </p:nvPr>
        </p:nvSpPr>
        <p:spPr/>
        <p:txBody>
          <a:bodyPr/>
          <a:lstStyle/>
          <a:p>
            <a:r>
              <a:rPr lang="en-US" dirty="0" smtClean="0"/>
              <a:t>IRS Fast Track Appeal</a:t>
            </a:r>
            <a:endParaRPr lang="en-US" dirty="0"/>
          </a:p>
        </p:txBody>
      </p:sp>
      <p:sp>
        <p:nvSpPr>
          <p:cNvPr id="4" name="Text Placeholder 31"/>
          <p:cNvSpPr txBox="1">
            <a:spLocks/>
          </p:cNvSpPr>
          <p:nvPr/>
        </p:nvSpPr>
        <p:spPr>
          <a:xfrm>
            <a:off x="370113" y="792471"/>
            <a:ext cx="8388000" cy="969282"/>
          </a:xfrm>
          <a:prstGeom prst="rect">
            <a:avLst/>
          </a:prstGeom>
        </p:spPr>
        <p:txBody>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en-US" sz="1818" dirty="0">
                <a:solidFill>
                  <a:schemeClr val="accent1">
                    <a:lumMod val="75000"/>
                  </a:schemeClr>
                </a:solidFill>
              </a:rPr>
              <a:t>Fast Track is a voluntary, non-binding process and can be initiated either by the taxpayer or the IRS examination team.</a:t>
            </a:r>
          </a:p>
        </p:txBody>
      </p:sp>
    </p:spTree>
    <p:extLst>
      <p:ext uri="{BB962C8B-B14F-4D97-AF65-F5344CB8AC3E}">
        <p14:creationId xmlns:p14="http://schemas.microsoft.com/office/powerpoint/2010/main" val="31428887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95927" y="1920240"/>
            <a:ext cx="7139710" cy="4461511"/>
          </a:xfrm>
        </p:spPr>
        <p:txBody>
          <a:bodyPr/>
          <a:lstStyle/>
          <a:p>
            <a:r>
              <a:rPr lang="en-US" sz="1800" dirty="0" smtClean="0"/>
              <a:t>Appeals </a:t>
            </a:r>
            <a:r>
              <a:rPr lang="en-US" sz="1800" dirty="0"/>
              <a:t>differs from the examination function in many ways, but one of the more important differences is appeals’ settlement authority. While examination must resolve issues purely based on its determination of the facts and law, as interpreted by the Commissioner, appeals can settle an issue taking into consideration the hazards of litigation. </a:t>
            </a:r>
          </a:p>
          <a:p>
            <a:r>
              <a:rPr lang="en-US" sz="1800" dirty="0" smtClean="0"/>
              <a:t>Post-appeals </a:t>
            </a:r>
            <a:r>
              <a:rPr lang="en-US" sz="1800" dirty="0"/>
              <a:t>mediation is a non-binding extension of the appeals </a:t>
            </a:r>
            <a:r>
              <a:rPr lang="en-US" sz="1800" dirty="0" smtClean="0"/>
              <a:t>process </a:t>
            </a:r>
            <a:r>
              <a:rPr lang="en-US" sz="1800" dirty="0"/>
              <a:t>that uses the services of a mediator, either a different, specially-trained IRS appeals officer, or an outside mediator, to help reach settlement. The mediator will act as a facilitator, assisting in defining the issues and promoting settlement between appeals and the taxpayer.</a:t>
            </a:r>
            <a:endParaRPr lang="en-US" sz="1600" dirty="0"/>
          </a:p>
        </p:txBody>
      </p:sp>
      <p:sp>
        <p:nvSpPr>
          <p:cNvPr id="3" name="Title 2"/>
          <p:cNvSpPr>
            <a:spLocks noGrp="1"/>
          </p:cNvSpPr>
          <p:nvPr>
            <p:ph type="title"/>
          </p:nvPr>
        </p:nvSpPr>
        <p:spPr>
          <a:xfrm>
            <a:off x="487076" y="284733"/>
            <a:ext cx="8385174" cy="698501"/>
          </a:xfrm>
        </p:spPr>
        <p:txBody>
          <a:bodyPr/>
          <a:lstStyle/>
          <a:p>
            <a:r>
              <a:rPr lang="en-US" dirty="0" smtClean="0"/>
              <a:t>IRS Appeals and Post-Appeals Mediation</a:t>
            </a:r>
            <a:endParaRPr lang="en-US" dirty="0"/>
          </a:p>
        </p:txBody>
      </p:sp>
      <p:sp>
        <p:nvSpPr>
          <p:cNvPr id="4" name="Text Placeholder 31"/>
          <p:cNvSpPr txBox="1">
            <a:spLocks/>
          </p:cNvSpPr>
          <p:nvPr/>
        </p:nvSpPr>
        <p:spPr>
          <a:xfrm>
            <a:off x="370113" y="792471"/>
            <a:ext cx="8388000" cy="969282"/>
          </a:xfrm>
          <a:prstGeom prst="rect">
            <a:avLst/>
          </a:prstGeom>
        </p:spPr>
        <p:txBody>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en-US" sz="1818" dirty="0">
                <a:solidFill>
                  <a:schemeClr val="accent1">
                    <a:lumMod val="75000"/>
                  </a:schemeClr>
                </a:solidFill>
              </a:rPr>
              <a:t>IRS appeals is a fresh look at a taxpayer’s IRS dispute in which the examination team has limited or no involvement.</a:t>
            </a:r>
          </a:p>
        </p:txBody>
      </p:sp>
    </p:spTree>
    <p:extLst>
      <p:ext uri="{BB962C8B-B14F-4D97-AF65-F5344CB8AC3E}">
        <p14:creationId xmlns:p14="http://schemas.microsoft.com/office/powerpoint/2010/main" val="31368840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Litigation</a:t>
            </a:r>
            <a:endParaRPr lang="en-US" dirty="0"/>
          </a:p>
        </p:txBody>
      </p:sp>
      <p:sp>
        <p:nvSpPr>
          <p:cNvPr id="4" name="Text Placeholder 31"/>
          <p:cNvSpPr txBox="1">
            <a:spLocks/>
          </p:cNvSpPr>
          <p:nvPr/>
        </p:nvSpPr>
        <p:spPr>
          <a:xfrm>
            <a:off x="370113" y="792471"/>
            <a:ext cx="8388000" cy="969282"/>
          </a:xfrm>
          <a:prstGeom prst="rect">
            <a:avLst/>
          </a:prstGeom>
        </p:spPr>
        <p:txBody>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en-US" sz="1818" dirty="0">
                <a:solidFill>
                  <a:srgbClr val="046A38"/>
                </a:solidFill>
              </a:rPr>
              <a:t>If all other dispute resolution options do not produce a successful outcome, then taxpayers have three alternative judicial forums for litigating their federal tax </a:t>
            </a:r>
            <a:r>
              <a:rPr lang="en-US" sz="1818" dirty="0" smtClean="0">
                <a:solidFill>
                  <a:srgbClr val="046A38"/>
                </a:solidFill>
              </a:rPr>
              <a:t>controversies.</a:t>
            </a:r>
            <a:endParaRPr lang="en-US" sz="1818" dirty="0">
              <a:solidFill>
                <a:srgbClr val="046A38"/>
              </a:solidFill>
            </a:endParaRPr>
          </a:p>
        </p:txBody>
      </p:sp>
      <p:sp>
        <p:nvSpPr>
          <p:cNvPr id="5" name="Content Placeholder 4"/>
          <p:cNvSpPr>
            <a:spLocks noGrp="1"/>
          </p:cNvSpPr>
          <p:nvPr>
            <p:ph sz="quarter" idx="10"/>
          </p:nvPr>
        </p:nvSpPr>
        <p:spPr/>
        <p:txBody>
          <a:bodyPr/>
          <a:lstStyle/>
          <a:p>
            <a:endParaRPr lang="en-US"/>
          </a:p>
        </p:txBody>
      </p:sp>
      <p:pic>
        <p:nvPicPr>
          <p:cNvPr id="6" name="Picture 5"/>
          <p:cNvPicPr>
            <a:picLocks noChangeAspect="1"/>
          </p:cNvPicPr>
          <p:nvPr/>
        </p:nvPicPr>
        <p:blipFill>
          <a:blip r:embed="rId2"/>
          <a:stretch>
            <a:fillRect/>
          </a:stretch>
        </p:blipFill>
        <p:spPr>
          <a:xfrm>
            <a:off x="370113" y="1830485"/>
            <a:ext cx="5690027" cy="4482533"/>
          </a:xfrm>
          <a:prstGeom prst="rect">
            <a:avLst/>
          </a:prstGeom>
        </p:spPr>
      </p:pic>
      <p:sp>
        <p:nvSpPr>
          <p:cNvPr id="7" name="Rectangle 6"/>
          <p:cNvSpPr/>
          <p:nvPr/>
        </p:nvSpPr>
        <p:spPr bwMode="gray">
          <a:xfrm>
            <a:off x="6340589" y="3355450"/>
            <a:ext cx="2417524" cy="18364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Generally, trial proceedings in all three forums are open to the public. The media can access most court filings and trial records, and these can become public news items.</a:t>
            </a:r>
          </a:p>
        </p:txBody>
      </p:sp>
    </p:spTree>
    <p:extLst>
      <p:ext uri="{BB962C8B-B14F-4D97-AF65-F5344CB8AC3E}">
        <p14:creationId xmlns:p14="http://schemas.microsoft.com/office/powerpoint/2010/main" val="1398947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What is New at the IRS?</a:t>
            </a:r>
            <a:endParaRPr lang="en-US" noProof="0" dirty="0"/>
          </a:p>
        </p:txBody>
      </p:sp>
      <p:sp>
        <p:nvSpPr>
          <p:cNvPr id="3" name="Text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151693831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36" dirty="0" smtClean="0">
                <a:latin typeface="Verdana" panose="020B0604030504040204" pitchFamily="34" charset="0"/>
                <a:ea typeface="Verdana" panose="020B0604030504040204" pitchFamily="34" charset="0"/>
                <a:cs typeface="Verdana" panose="020B0604030504040204" pitchFamily="34" charset="0"/>
              </a:rPr>
              <a:t>What’s New with IRS Appeals?</a:t>
            </a:r>
            <a:endParaRPr lang="en-US" dirty="0"/>
          </a:p>
        </p:txBody>
      </p:sp>
    </p:spTree>
    <p:extLst>
      <p:ext uri="{BB962C8B-B14F-4D97-AF65-F5344CB8AC3E}">
        <p14:creationId xmlns:p14="http://schemas.microsoft.com/office/powerpoint/2010/main" val="26318377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52425" y="1928815"/>
            <a:ext cx="4570304" cy="3711575"/>
          </a:xfrm>
        </p:spPr>
        <p:txBody>
          <a:bodyPr/>
          <a:lstStyle/>
          <a:p>
            <a:r>
              <a:rPr lang="en-US" sz="1400" dirty="0"/>
              <a:t>In 2016, the IRS changed its policy regarding in-person appeals conferences to resolve disputes in less burdensome ways, such as telephone or virtual conferences.</a:t>
            </a:r>
          </a:p>
          <a:p>
            <a:r>
              <a:rPr lang="en-US" sz="1400" dirty="0"/>
              <a:t>The tax bar provided feedback as to the advantages of in person conferences.</a:t>
            </a:r>
          </a:p>
          <a:p>
            <a:r>
              <a:rPr lang="en-US" sz="1400" dirty="0"/>
              <a:t>At a September 2017 ABA conference in Austin, Texas, IRS Appeals clarified that, for field cases worked by revenue agents, taxpayers may still receive in-person conferences, despite recent pronouncements that phone conferences are the preferred or default method</a:t>
            </a:r>
            <a:r>
              <a:rPr lang="en-US" sz="1400" dirty="0" smtClean="0"/>
              <a:t>.</a:t>
            </a:r>
          </a:p>
          <a:p>
            <a:r>
              <a:rPr lang="en-US" sz="1400" dirty="0" smtClean="0"/>
              <a:t>In practice, in person meetings are limited.</a:t>
            </a:r>
            <a:endParaRPr lang="en-US" sz="1400" dirty="0"/>
          </a:p>
          <a:p>
            <a:endParaRPr lang="en-US" sz="1400" dirty="0"/>
          </a:p>
        </p:txBody>
      </p:sp>
      <p:sp>
        <p:nvSpPr>
          <p:cNvPr id="3" name="Title 2"/>
          <p:cNvSpPr>
            <a:spLocks noGrp="1"/>
          </p:cNvSpPr>
          <p:nvPr>
            <p:ph type="title"/>
          </p:nvPr>
        </p:nvSpPr>
        <p:spPr>
          <a:xfrm>
            <a:off x="372560" y="347619"/>
            <a:ext cx="8391525" cy="1097280"/>
          </a:xfrm>
        </p:spPr>
        <p:txBody>
          <a:bodyPr/>
          <a:lstStyle/>
          <a:p>
            <a:r>
              <a:rPr lang="en-US" dirty="0" smtClean="0"/>
              <a:t>Changes in Appeals:</a:t>
            </a:r>
            <a:br>
              <a:rPr lang="en-US" dirty="0" smtClean="0"/>
            </a:br>
            <a:r>
              <a:rPr lang="en-US" dirty="0" smtClean="0"/>
              <a:t>--Fewer In-Person Meetings				                  -----Inviting Agents, Counsel to Meetings</a:t>
            </a: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21</a:t>
            </a:fld>
            <a:endParaRPr lang="en-GB" dirty="0"/>
          </a:p>
        </p:txBody>
      </p:sp>
      <p:sp>
        <p:nvSpPr>
          <p:cNvPr id="5" name="Rectangle 4"/>
          <p:cNvSpPr/>
          <p:nvPr/>
        </p:nvSpPr>
        <p:spPr bwMode="gray">
          <a:xfrm>
            <a:off x="5837130" y="2197536"/>
            <a:ext cx="2616243" cy="304871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Appeals recently starting inviting other IRS personnel into taxpayer settlement discussions. </a:t>
            </a:r>
          </a:p>
          <a:p>
            <a:pPr algn="ctr">
              <a:lnSpc>
                <a:spcPct val="106000"/>
              </a:lnSpc>
              <a:buFont typeface="Wingdings 2" pitchFamily="18" charset="2"/>
              <a:buNone/>
            </a:pPr>
            <a:endParaRPr lang="en-US" sz="1200" b="1" dirty="0">
              <a:solidFill>
                <a:schemeClr val="bg1"/>
              </a:solidFill>
            </a:endParaRPr>
          </a:p>
          <a:p>
            <a:pPr algn="ctr">
              <a:lnSpc>
                <a:spcPct val="106000"/>
              </a:lnSpc>
              <a:buFont typeface="Wingdings 2" pitchFamily="18" charset="2"/>
              <a:buNone/>
            </a:pPr>
            <a:r>
              <a:rPr lang="en-US" sz="1200" b="1" dirty="0">
                <a:solidFill>
                  <a:schemeClr val="bg1"/>
                </a:solidFill>
              </a:rPr>
              <a:t>On May 1, 2017, the IRS issued FAQs making clear that Exam will now be routinely invited to Appeals conferences. </a:t>
            </a:r>
            <a:endParaRPr lang="en-US" sz="1200" b="1" dirty="0" smtClean="0">
              <a:solidFill>
                <a:schemeClr val="bg1"/>
              </a:solidFill>
            </a:endParaRPr>
          </a:p>
          <a:p>
            <a:pPr algn="ctr">
              <a:lnSpc>
                <a:spcPct val="106000"/>
              </a:lnSpc>
              <a:buFont typeface="Wingdings 2" pitchFamily="18" charset="2"/>
              <a:buNone/>
            </a:pPr>
            <a:endParaRPr lang="en-US" sz="1200" b="1" dirty="0">
              <a:solidFill>
                <a:schemeClr val="bg1"/>
              </a:solidFill>
            </a:endParaRPr>
          </a:p>
          <a:p>
            <a:pPr algn="ctr">
              <a:lnSpc>
                <a:spcPct val="106000"/>
              </a:lnSpc>
              <a:buFont typeface="Wingdings 2" pitchFamily="18" charset="2"/>
              <a:buNone/>
            </a:pPr>
            <a:r>
              <a:rPr lang="en-US" sz="1200" b="1" dirty="0" smtClean="0">
                <a:solidFill>
                  <a:schemeClr val="bg1"/>
                </a:solidFill>
              </a:rPr>
              <a:t>Recent press as </a:t>
            </a:r>
          </a:p>
          <a:p>
            <a:pPr algn="ctr">
              <a:lnSpc>
                <a:spcPct val="106000"/>
              </a:lnSpc>
              <a:buFont typeface="Wingdings 2" pitchFamily="18" charset="2"/>
              <a:buNone/>
            </a:pPr>
            <a:r>
              <a:rPr lang="en-US" sz="1200" b="1" dirty="0">
                <a:solidFill>
                  <a:schemeClr val="bg1"/>
                </a:solidFill>
              </a:rPr>
              <a:t>t</a:t>
            </a:r>
            <a:r>
              <a:rPr lang="en-US" sz="1200" b="1" dirty="0" smtClean="0">
                <a:solidFill>
                  <a:schemeClr val="bg1"/>
                </a:solidFill>
              </a:rPr>
              <a:t>his issue</a:t>
            </a:r>
          </a:p>
          <a:p>
            <a:pPr algn="ctr">
              <a:lnSpc>
                <a:spcPct val="106000"/>
              </a:lnSpc>
              <a:buFont typeface="Wingdings 2" pitchFamily="18" charset="2"/>
              <a:buNone/>
            </a:pPr>
            <a:r>
              <a:rPr lang="en-US" sz="1200" b="1" dirty="0">
                <a:solidFill>
                  <a:schemeClr val="bg1"/>
                </a:solidFill>
              </a:rPr>
              <a:t>i</a:t>
            </a:r>
            <a:r>
              <a:rPr lang="en-US" sz="1200" b="1" dirty="0" smtClean="0">
                <a:solidFill>
                  <a:schemeClr val="bg1"/>
                </a:solidFill>
              </a:rPr>
              <a:t>s discussed</a:t>
            </a:r>
            <a:endParaRPr lang="en-US" sz="1200" b="1" dirty="0">
              <a:solidFill>
                <a:schemeClr val="bg1"/>
              </a:solidFill>
            </a:endParaRPr>
          </a:p>
        </p:txBody>
      </p:sp>
    </p:spTree>
    <p:extLst>
      <p:ext uri="{BB962C8B-B14F-4D97-AF65-F5344CB8AC3E}">
        <p14:creationId xmlns:p14="http://schemas.microsoft.com/office/powerpoint/2010/main" val="332555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Ready for an IRS Exam</a:t>
            </a:r>
          </a:p>
        </p:txBody>
      </p:sp>
      <p:sp>
        <p:nvSpPr>
          <p:cNvPr id="3" name="Text Placeholder 2"/>
          <p:cNvSpPr>
            <a:spLocks noGrp="1"/>
          </p:cNvSpPr>
          <p:nvPr>
            <p:ph type="body" idx="1"/>
          </p:nvPr>
        </p:nvSpPr>
        <p:spPr/>
        <p:txBody>
          <a:bodyPr/>
          <a:lstStyle/>
          <a:p>
            <a:r>
              <a:rPr lang="en-US" sz="2800" dirty="0"/>
              <a:t>*Income Tax, Estate and Gift Tax</a:t>
            </a:r>
          </a:p>
          <a:p>
            <a:r>
              <a:rPr lang="en-US" sz="2800" dirty="0"/>
              <a:t>*What is a Global High Wealth Exam?</a:t>
            </a:r>
          </a:p>
        </p:txBody>
      </p:sp>
    </p:spTree>
    <p:extLst>
      <p:ext uri="{BB962C8B-B14F-4D97-AF65-F5344CB8AC3E}">
        <p14:creationId xmlns:p14="http://schemas.microsoft.com/office/powerpoint/2010/main" val="21191734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Requirement</a:t>
            </a:r>
            <a:r>
              <a:rPr lang="en-US" dirty="0">
                <a:solidFill>
                  <a:srgbClr val="53565A"/>
                </a:solidFill>
              </a:rPr>
              <a:t> </a:t>
            </a:r>
            <a:r>
              <a:rPr lang="en-US" dirty="0"/>
              <a:t>to Maintain Books and Records</a:t>
            </a:r>
          </a:p>
        </p:txBody>
      </p:sp>
      <p:sp>
        <p:nvSpPr>
          <p:cNvPr id="9" name="Content Placeholder 8"/>
          <p:cNvSpPr>
            <a:spLocks noGrp="1"/>
          </p:cNvSpPr>
          <p:nvPr>
            <p:ph sz="quarter" idx="10"/>
          </p:nvPr>
        </p:nvSpPr>
        <p:spPr>
          <a:xfrm>
            <a:off x="757672" y="1268559"/>
            <a:ext cx="7638761" cy="4494068"/>
          </a:xfrm>
        </p:spPr>
        <p:txBody>
          <a:bodyPr/>
          <a:lstStyle/>
          <a:p>
            <a:pPr marL="212150" lvl="1" indent="-212150" fontAlgn="base"/>
            <a:r>
              <a:rPr lang="en-US" b="1" dirty="0">
                <a:cs typeface="Arial" pitchFamily="34" charset="0"/>
              </a:rPr>
              <a:t>Section 6001: </a:t>
            </a:r>
            <a:r>
              <a:rPr lang="en-US" dirty="0">
                <a:cs typeface="Arial" pitchFamily="34" charset="0"/>
              </a:rPr>
              <a:t>Maintenance of books and records sufficient to establish matters required to be shown on a tax return</a:t>
            </a:r>
          </a:p>
          <a:p>
            <a:pPr marL="212150" lvl="1" indent="-212150" fontAlgn="base"/>
            <a:r>
              <a:rPr lang="en-US" b="1" dirty="0">
                <a:cs typeface="Arial" pitchFamily="34" charset="0"/>
              </a:rPr>
              <a:t>Treas. Reg. </a:t>
            </a:r>
            <a:r>
              <a:rPr lang="en-US" b="1" dirty="0" smtClean="0">
                <a:cs typeface="Arial" pitchFamily="34" charset="0"/>
              </a:rPr>
              <a:t>§ 1.6001-1(d</a:t>
            </a:r>
            <a:r>
              <a:rPr lang="en-US" b="1" dirty="0">
                <a:cs typeface="Arial" pitchFamily="34" charset="0"/>
              </a:rPr>
              <a:t>):  </a:t>
            </a:r>
            <a:r>
              <a:rPr lang="en-US" dirty="0">
                <a:cs typeface="Arial" pitchFamily="34" charset="0"/>
              </a:rPr>
              <a:t>A Notice of Inadequate Records may be issued if a taxpayer fails to comply with relevant “record retention” revenue procedures </a:t>
            </a:r>
          </a:p>
          <a:p>
            <a:pPr marL="212150" indent="-212150">
              <a:buFont typeface="Arial" panose="020B0604020202020204" pitchFamily="34" charset="0"/>
              <a:buChar char="•"/>
            </a:pPr>
            <a:r>
              <a:rPr lang="en-US" b="1" dirty="0">
                <a:cs typeface="Arial" pitchFamily="34" charset="0"/>
              </a:rPr>
              <a:t>Defining “Records”</a:t>
            </a:r>
          </a:p>
          <a:p>
            <a:pPr lvl="2" indent="-203491"/>
            <a:r>
              <a:rPr lang="en-US" dirty="0"/>
              <a:t>Rev. Rul. 71-20 expands the definition of “records” to include:</a:t>
            </a:r>
          </a:p>
          <a:p>
            <a:pPr lvl="3" indent="-203491"/>
            <a:r>
              <a:rPr lang="en-US" dirty="0"/>
              <a:t>Electronic data that is used for recording, consolidating, and summarizing accounting transactions and records within an automatic data processing system</a:t>
            </a:r>
          </a:p>
          <a:p>
            <a:pPr lvl="2" indent="-203491"/>
            <a:r>
              <a:rPr lang="en-US" dirty="0"/>
              <a:t>Rev. Proc. 91-59, Rev. Proc. 98-25: </a:t>
            </a:r>
          </a:p>
          <a:p>
            <a:pPr lvl="3" indent="-203491"/>
            <a:r>
              <a:rPr lang="en-US" dirty="0"/>
              <a:t>Electronic data must contain sufficient information to support and verify entries made on the taxpayer’s books and taxpayer’s tax return</a:t>
            </a:r>
          </a:p>
          <a:p>
            <a:pPr lvl="3" indent="-203491"/>
            <a:r>
              <a:rPr lang="en-US" dirty="0"/>
              <a:t>Electronic records must generally be provided</a:t>
            </a:r>
          </a:p>
        </p:txBody>
      </p:sp>
    </p:spTree>
    <p:extLst>
      <p:ext uri="{BB962C8B-B14F-4D97-AF65-F5344CB8AC3E}">
        <p14:creationId xmlns:p14="http://schemas.microsoft.com/office/powerpoint/2010/main" val="13330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
            </a:r>
            <a:r>
              <a:rPr lang="en-US" dirty="0"/>
              <a:t>High Wealth Industry (</a:t>
            </a:r>
            <a:r>
              <a:rPr lang="en-US" dirty="0" smtClean="0"/>
              <a:t>GHW)</a:t>
            </a:r>
            <a:br>
              <a:rPr lang="en-US" dirty="0" smtClean="0"/>
            </a:br>
            <a:r>
              <a:rPr lang="en-US" sz="2182" dirty="0">
                <a:solidFill>
                  <a:srgbClr val="007680"/>
                </a:solidFill>
              </a:rPr>
              <a:t>Substantially Evolving</a:t>
            </a:r>
          </a:p>
        </p:txBody>
      </p:sp>
      <p:sp>
        <p:nvSpPr>
          <p:cNvPr id="4" name="Content Placeholder 3"/>
          <p:cNvSpPr>
            <a:spLocks noGrp="1"/>
          </p:cNvSpPr>
          <p:nvPr>
            <p:ph sz="quarter" idx="10"/>
          </p:nvPr>
        </p:nvSpPr>
        <p:spPr/>
        <p:txBody>
          <a:bodyPr/>
          <a:lstStyle/>
          <a:p>
            <a:r>
              <a:rPr lang="en-US" sz="2182" dirty="0">
                <a:solidFill>
                  <a:schemeClr val="accent1">
                    <a:lumMod val="75000"/>
                  </a:schemeClr>
                </a:solidFill>
              </a:rPr>
              <a:t>Charged with strengthening the examination process for high income individuals</a:t>
            </a:r>
          </a:p>
          <a:p>
            <a:r>
              <a:rPr lang="en-US" dirty="0" smtClean="0"/>
              <a:t> </a:t>
            </a:r>
          </a:p>
          <a:p>
            <a:pPr marL="259775" indent="-259775">
              <a:buFont typeface="Arial" panose="020B0604020202020204" pitchFamily="34" charset="0"/>
              <a:buChar char="•"/>
            </a:pPr>
            <a:r>
              <a:rPr lang="en-US" dirty="0" smtClean="0"/>
              <a:t>Established </a:t>
            </a:r>
            <a:r>
              <a:rPr lang="en-US" dirty="0"/>
              <a:t>in late 2009 to provide closer scrutiny </a:t>
            </a:r>
            <a:r>
              <a:rPr lang="en-US" dirty="0" smtClean="0"/>
              <a:t>of wealthy individuals </a:t>
            </a:r>
            <a:r>
              <a:rPr lang="en-US" dirty="0"/>
              <a:t>and their related entities; </a:t>
            </a:r>
            <a:r>
              <a:rPr lang="en-US" dirty="0" smtClean="0"/>
              <a:t>exam may </a:t>
            </a:r>
            <a:r>
              <a:rPr lang="en-US" dirty="0"/>
              <a:t>include:</a:t>
            </a:r>
          </a:p>
          <a:p>
            <a:r>
              <a:rPr lang="en-US" dirty="0" smtClean="0"/>
              <a:t>−</a:t>
            </a:r>
            <a:r>
              <a:rPr lang="en-US" dirty="0"/>
              <a:t>Partnership income</a:t>
            </a:r>
          </a:p>
          <a:p>
            <a:r>
              <a:rPr lang="en-US" dirty="0" smtClean="0"/>
              <a:t>− </a:t>
            </a:r>
            <a:r>
              <a:rPr lang="en-US" dirty="0"/>
              <a:t>Interests in foreign assets</a:t>
            </a:r>
          </a:p>
          <a:p>
            <a:r>
              <a:rPr lang="en-US" dirty="0" smtClean="0"/>
              <a:t>−</a:t>
            </a:r>
            <a:r>
              <a:rPr lang="en-US" dirty="0"/>
              <a:t>Complex planning techniques designed to </a:t>
            </a:r>
            <a:r>
              <a:rPr lang="en-US" dirty="0" smtClean="0"/>
              <a:t>reduce income</a:t>
            </a:r>
          </a:p>
          <a:p>
            <a:endParaRPr lang="en-US" dirty="0"/>
          </a:p>
          <a:p>
            <a:pPr marL="259775" indent="-259775">
              <a:buFont typeface="Arial" panose="020B0604020202020204" pitchFamily="34" charset="0"/>
              <a:buChar char="•"/>
            </a:pPr>
            <a:r>
              <a:rPr lang="en-US" dirty="0" smtClean="0"/>
              <a:t>GHW </a:t>
            </a:r>
            <a:r>
              <a:rPr lang="en-US" dirty="0"/>
              <a:t>exam may also include:</a:t>
            </a:r>
          </a:p>
          <a:p>
            <a:r>
              <a:rPr lang="en-US" dirty="0" smtClean="0"/>
              <a:t>−</a:t>
            </a:r>
            <a:r>
              <a:rPr lang="en-US" dirty="0"/>
              <a:t>A family office, itself, or an entity whose affairs </a:t>
            </a:r>
            <a:r>
              <a:rPr lang="en-US" dirty="0" smtClean="0"/>
              <a:t>the family office </a:t>
            </a:r>
            <a:r>
              <a:rPr lang="en-US" dirty="0"/>
              <a:t>manages</a:t>
            </a:r>
          </a:p>
          <a:p>
            <a:r>
              <a:rPr lang="en-US" dirty="0" smtClean="0"/>
              <a:t>−</a:t>
            </a:r>
            <a:r>
              <a:rPr lang="en-US" dirty="0"/>
              <a:t>Review may extend to business entities, </a:t>
            </a:r>
            <a:r>
              <a:rPr lang="en-US" dirty="0" smtClean="0"/>
              <a:t>other family </a:t>
            </a:r>
            <a:r>
              <a:rPr lang="en-US" dirty="0"/>
              <a:t>members, private </a:t>
            </a:r>
            <a:r>
              <a:rPr lang="en-US" dirty="0" smtClean="0"/>
              <a:t>foundations/charitable giving</a:t>
            </a:r>
            <a:r>
              <a:rPr lang="en-US" dirty="0"/>
              <a:t>, retirement plans, gift and estate</a:t>
            </a:r>
          </a:p>
        </p:txBody>
      </p:sp>
    </p:spTree>
    <p:extLst>
      <p:ext uri="{BB962C8B-B14F-4D97-AF65-F5344CB8AC3E}">
        <p14:creationId xmlns:p14="http://schemas.microsoft.com/office/powerpoint/2010/main" val="30873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for an IRS Examination</a:t>
            </a:r>
          </a:p>
        </p:txBody>
      </p:sp>
      <p:sp>
        <p:nvSpPr>
          <p:cNvPr id="4" name="Content Placeholder 3"/>
          <p:cNvSpPr>
            <a:spLocks noGrp="1"/>
          </p:cNvSpPr>
          <p:nvPr>
            <p:ph sz="quarter" idx="10"/>
          </p:nvPr>
        </p:nvSpPr>
        <p:spPr>
          <a:xfrm>
            <a:off x="757672" y="1614922"/>
            <a:ext cx="3571030" cy="4494068"/>
          </a:xfrm>
        </p:spPr>
        <p:txBody>
          <a:bodyPr>
            <a:normAutofit/>
          </a:bodyPr>
          <a:lstStyle/>
          <a:p>
            <a:r>
              <a:rPr lang="en-US" b="1" dirty="0" smtClean="0">
                <a:solidFill>
                  <a:schemeClr val="accent5"/>
                </a:solidFill>
              </a:rPr>
              <a:t>Start with the following... </a:t>
            </a:r>
            <a:endParaRPr lang="en-US" b="1" dirty="0">
              <a:solidFill>
                <a:schemeClr val="accent5"/>
              </a:solidFill>
            </a:endParaRPr>
          </a:p>
          <a:p>
            <a:pPr marL="212150" indent="-212150">
              <a:buFont typeface="Arial" panose="020B0604020202020204" pitchFamily="34" charset="0"/>
              <a:buChar char="•"/>
            </a:pPr>
            <a:r>
              <a:rPr lang="en-US" dirty="0"/>
              <a:t>Perform risk analysis</a:t>
            </a:r>
          </a:p>
          <a:p>
            <a:pPr lvl="2" indent="-207820"/>
            <a:r>
              <a:rPr lang="en-US" dirty="0"/>
              <a:t>Analyze areas of vulnerability </a:t>
            </a:r>
          </a:p>
          <a:p>
            <a:pPr lvl="1" indent="-207820"/>
            <a:r>
              <a:rPr lang="en-US" dirty="0"/>
              <a:t>Study results of prior IRS and state examinations</a:t>
            </a:r>
          </a:p>
          <a:p>
            <a:pPr marL="212150" indent="-212150">
              <a:buFont typeface="Arial" panose="020B0604020202020204" pitchFamily="34" charset="0"/>
              <a:buChar char="•"/>
            </a:pPr>
            <a:r>
              <a:rPr lang="en-US" dirty="0"/>
              <a:t>Read any public communications about client</a:t>
            </a:r>
          </a:p>
          <a:p>
            <a:pPr lvl="2" indent="-207820"/>
            <a:r>
              <a:rPr lang="en-US" dirty="0"/>
              <a:t>IRS will search the Internet</a:t>
            </a:r>
          </a:p>
          <a:p>
            <a:pPr marL="212150" indent="-212150">
              <a:buFont typeface="Arial" panose="020B0604020202020204" pitchFamily="34" charset="0"/>
              <a:buChar char="•"/>
            </a:pPr>
            <a:r>
              <a:rPr lang="en-US" dirty="0"/>
              <a:t>Review relevant IRS Campaign Issues and Audit Technique Guides</a:t>
            </a:r>
          </a:p>
          <a:p>
            <a:pPr marL="212150" indent="-212150">
              <a:buFont typeface="Arial" panose="020B0604020202020204" pitchFamily="34" charset="0"/>
              <a:buChar char="•"/>
            </a:pPr>
            <a:r>
              <a:rPr lang="en-US" dirty="0"/>
              <a:t>Understand the process</a:t>
            </a:r>
          </a:p>
          <a:p>
            <a:pPr marL="212150" indent="-212150">
              <a:buFont typeface="Arial" panose="020B0604020202020204" pitchFamily="34" charset="0"/>
              <a:buChar char="•"/>
            </a:pPr>
            <a:r>
              <a:rPr lang="en-US" dirty="0"/>
              <a:t>Assemble </a:t>
            </a:r>
            <a:r>
              <a:rPr lang="en-US" dirty="0" smtClean="0"/>
              <a:t>your </a:t>
            </a:r>
            <a:r>
              <a:rPr lang="en-US" dirty="0"/>
              <a:t>exam team</a:t>
            </a:r>
          </a:p>
          <a:p>
            <a:pPr marL="0" lvl="2" indent="0">
              <a:buNone/>
            </a:pPr>
            <a:endParaRPr lang="en-US" dirty="0"/>
          </a:p>
        </p:txBody>
      </p:sp>
      <p:sp>
        <p:nvSpPr>
          <p:cNvPr id="6" name="TextBox 5"/>
          <p:cNvSpPr txBox="1"/>
          <p:nvPr/>
        </p:nvSpPr>
        <p:spPr>
          <a:xfrm>
            <a:off x="5281026" y="3155984"/>
            <a:ext cx="2485669" cy="1312107"/>
          </a:xfrm>
          <a:prstGeom prst="rect">
            <a:avLst/>
          </a:prstGeom>
        </p:spPr>
        <p:txBody>
          <a:bodyPr vert="horz" wrap="square" lIns="0" tIns="0" rIns="0" bIns="0" rtlCol="0">
            <a:noAutofit/>
          </a:bodyPr>
          <a:lstStyle/>
          <a:p>
            <a:endParaRPr lang="en-US" sz="1636" dirty="0">
              <a:solidFill>
                <a:prstClr val="black"/>
              </a:solidFill>
            </a:endParaRPr>
          </a:p>
        </p:txBody>
      </p:sp>
      <p:sp>
        <p:nvSpPr>
          <p:cNvPr id="10" name="TextBox 9"/>
          <p:cNvSpPr txBox="1"/>
          <p:nvPr/>
        </p:nvSpPr>
        <p:spPr>
          <a:xfrm>
            <a:off x="5752300" y="3454611"/>
            <a:ext cx="2616065" cy="1638365"/>
          </a:xfrm>
          <a:prstGeom prst="rect">
            <a:avLst/>
          </a:prstGeom>
        </p:spPr>
        <p:txBody>
          <a:bodyPr vert="horz" wrap="square" lIns="0" tIns="0" rIns="0" bIns="0" rtlCol="0">
            <a:noAutofit/>
          </a:bodyPr>
          <a:lstStyle/>
          <a:p>
            <a:endParaRPr lang="en-US" sz="1636"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2438596"/>
            <a:ext cx="3824432" cy="2542065"/>
          </a:xfrm>
          <a:prstGeom prst="rect">
            <a:avLst/>
          </a:prstGeom>
        </p:spPr>
      </p:pic>
    </p:spTree>
    <p:extLst>
      <p:ext uri="{BB962C8B-B14F-4D97-AF65-F5344CB8AC3E}">
        <p14:creationId xmlns:p14="http://schemas.microsoft.com/office/powerpoint/2010/main" val="20240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Preparing for an IRS Examination (cont.)</a:t>
            </a:r>
          </a:p>
        </p:txBody>
      </p:sp>
      <p:sp>
        <p:nvSpPr>
          <p:cNvPr id="4" name="Content Placeholder 3"/>
          <p:cNvSpPr>
            <a:spLocks noGrp="1"/>
          </p:cNvSpPr>
          <p:nvPr>
            <p:ph sz="quarter" idx="10"/>
          </p:nvPr>
        </p:nvSpPr>
        <p:spPr>
          <a:xfrm>
            <a:off x="1703096" y="1614922"/>
            <a:ext cx="6693336" cy="4494068"/>
          </a:xfrm>
        </p:spPr>
        <p:txBody>
          <a:bodyPr/>
          <a:lstStyle/>
          <a:p>
            <a:r>
              <a:rPr lang="en-US" b="1" dirty="0" smtClean="0">
                <a:solidFill>
                  <a:schemeClr val="accent5"/>
                </a:solidFill>
              </a:rPr>
              <a:t>Scope of Preparations</a:t>
            </a:r>
            <a:endParaRPr lang="en-US" b="1" dirty="0">
              <a:solidFill>
                <a:schemeClr val="accent5"/>
              </a:solidFill>
            </a:endParaRPr>
          </a:p>
          <a:p>
            <a:pPr>
              <a:spcBef>
                <a:spcPts val="1091"/>
              </a:spcBef>
            </a:pPr>
            <a:r>
              <a:rPr lang="en-US" dirty="0">
                <a:solidFill>
                  <a:prstClr val="black"/>
                </a:solidFill>
              </a:rPr>
              <a:t>Can range from:</a:t>
            </a:r>
          </a:p>
          <a:p>
            <a:pPr lvl="1"/>
            <a:r>
              <a:rPr lang="en-US" dirty="0">
                <a:solidFill>
                  <a:prstClr val="black"/>
                </a:solidFill>
              </a:rPr>
              <a:t>A simple discussion of examination procedures, to  </a:t>
            </a:r>
          </a:p>
          <a:p>
            <a:pPr marL="212150" indent="-212150">
              <a:buFont typeface="Arial" panose="020B0604020202020204" pitchFamily="34" charset="0"/>
              <a:buChar char="•"/>
            </a:pPr>
            <a:r>
              <a:rPr lang="en-US" dirty="0">
                <a:solidFill>
                  <a:prstClr val="black"/>
                </a:solidFill>
              </a:rPr>
              <a:t>Detailed examination readiness assessment that includes IDRs, responses, document reviews, and interviews, followed by a full report</a:t>
            </a:r>
          </a:p>
          <a:p>
            <a:endParaRPr lang="en-US" dirty="0">
              <a:solidFill>
                <a:prstClr val="black"/>
              </a:solidFill>
            </a:endParaRPr>
          </a:p>
          <a:p>
            <a:r>
              <a:rPr lang="en-US" b="1" dirty="0">
                <a:solidFill>
                  <a:schemeClr val="accent5"/>
                </a:solidFill>
              </a:rPr>
              <a:t>Question:</a:t>
            </a:r>
            <a:r>
              <a:rPr lang="en-US" dirty="0">
                <a:solidFill>
                  <a:prstClr val="black"/>
                </a:solidFill>
              </a:rPr>
              <a:t> When should </a:t>
            </a:r>
            <a:r>
              <a:rPr lang="en-US" dirty="0" smtClean="0">
                <a:solidFill>
                  <a:prstClr val="black"/>
                </a:solidFill>
              </a:rPr>
              <a:t>an attorney </a:t>
            </a:r>
            <a:r>
              <a:rPr lang="en-US" dirty="0">
                <a:solidFill>
                  <a:prstClr val="black"/>
                </a:solidFill>
              </a:rPr>
              <a:t>be involved?</a:t>
            </a:r>
            <a:endParaRPr lang="en-US" dirty="0">
              <a:solidFill>
                <a:srgbClr val="DB291C"/>
              </a:solidFill>
            </a:endParaRPr>
          </a:p>
          <a:p>
            <a:endParaRPr lang="en-US" b="1" dirty="0">
              <a:solidFill>
                <a:srgbClr val="046A38"/>
              </a:solidFill>
            </a:endParaRPr>
          </a:p>
          <a:p>
            <a:pPr lvl="2"/>
            <a:endParaRPr lang="en-US" dirty="0">
              <a:solidFill>
                <a:prstClr val="black"/>
              </a:solidFill>
            </a:endParaRPr>
          </a:p>
          <a:p>
            <a:endParaRPr lang="en-US" b="1" dirty="0">
              <a:solidFill>
                <a:schemeClr val="accent5"/>
              </a:solidFill>
            </a:endParaRPr>
          </a:p>
        </p:txBody>
      </p:sp>
      <p:sp>
        <p:nvSpPr>
          <p:cNvPr id="6" name="TextBox 5"/>
          <p:cNvSpPr txBox="1"/>
          <p:nvPr/>
        </p:nvSpPr>
        <p:spPr>
          <a:xfrm>
            <a:off x="5281026" y="3155984"/>
            <a:ext cx="2485669" cy="1312107"/>
          </a:xfrm>
          <a:prstGeom prst="rect">
            <a:avLst/>
          </a:prstGeom>
        </p:spPr>
        <p:txBody>
          <a:bodyPr vert="horz" wrap="square" lIns="0" tIns="0" rIns="0" bIns="0" rtlCol="0">
            <a:noAutofit/>
          </a:bodyPr>
          <a:lstStyle/>
          <a:p>
            <a:endParaRPr lang="en-US" sz="1636" dirty="0">
              <a:solidFill>
                <a:prstClr val="black"/>
              </a:solidFill>
            </a:endParaRPr>
          </a:p>
        </p:txBody>
      </p:sp>
      <p:sp>
        <p:nvSpPr>
          <p:cNvPr id="10" name="TextBox 9"/>
          <p:cNvSpPr txBox="1"/>
          <p:nvPr/>
        </p:nvSpPr>
        <p:spPr>
          <a:xfrm>
            <a:off x="5752300" y="3454611"/>
            <a:ext cx="2616065" cy="1638365"/>
          </a:xfrm>
          <a:prstGeom prst="rect">
            <a:avLst/>
          </a:prstGeom>
        </p:spPr>
        <p:txBody>
          <a:bodyPr vert="horz" wrap="square" lIns="0" tIns="0" rIns="0" bIns="0" rtlCol="0">
            <a:noAutofit/>
          </a:bodyPr>
          <a:lstStyle/>
          <a:p>
            <a:endParaRPr lang="en-US" sz="1636" dirty="0">
              <a:solidFill>
                <a:prstClr val="black"/>
              </a:solidFill>
            </a:endParaRPr>
          </a:p>
        </p:txBody>
      </p:sp>
      <p:sp>
        <p:nvSpPr>
          <p:cNvPr id="7" name="Freeform 6"/>
          <p:cNvSpPr>
            <a:spLocks noChangeAspect="1" noEditPoints="1"/>
          </p:cNvSpPr>
          <p:nvPr/>
        </p:nvSpPr>
        <p:spPr bwMode="auto">
          <a:xfrm>
            <a:off x="861033" y="1597892"/>
            <a:ext cx="580986" cy="581137"/>
          </a:xfrm>
          <a:custGeom>
            <a:avLst/>
            <a:gdLst>
              <a:gd name="T0" fmla="*/ 236 w 512"/>
              <a:gd name="T1" fmla="*/ 209 h 512"/>
              <a:gd name="T2" fmla="*/ 244 w 512"/>
              <a:gd name="T3" fmla="*/ 236 h 512"/>
              <a:gd name="T4" fmla="*/ 151 w 512"/>
              <a:gd name="T5" fmla="*/ 262 h 512"/>
              <a:gd name="T6" fmla="*/ 144 w 512"/>
              <a:gd name="T7" fmla="*/ 234 h 512"/>
              <a:gd name="T8" fmla="*/ 236 w 512"/>
              <a:gd name="T9" fmla="*/ 209 h 512"/>
              <a:gd name="T10" fmla="*/ 327 w 512"/>
              <a:gd name="T11" fmla="*/ 177 h 512"/>
              <a:gd name="T12" fmla="*/ 255 w 512"/>
              <a:gd name="T13" fmla="*/ 196 h 512"/>
              <a:gd name="T14" fmla="*/ 266 w 512"/>
              <a:gd name="T15" fmla="*/ 237 h 512"/>
              <a:gd name="T16" fmla="*/ 338 w 512"/>
              <a:gd name="T17" fmla="*/ 218 h 512"/>
              <a:gd name="T18" fmla="*/ 333 w 512"/>
              <a:gd name="T19" fmla="*/ 197 h 512"/>
              <a:gd name="T20" fmla="*/ 327 w 512"/>
              <a:gd name="T21" fmla="*/ 177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406 w 512"/>
              <a:gd name="T33" fmla="*/ 222 h 512"/>
              <a:gd name="T34" fmla="*/ 383 w 512"/>
              <a:gd name="T35" fmla="*/ 139 h 512"/>
              <a:gd name="T36" fmla="*/ 378 w 512"/>
              <a:gd name="T37" fmla="*/ 133 h 512"/>
              <a:gd name="T38" fmla="*/ 370 w 512"/>
              <a:gd name="T39" fmla="*/ 132 h 512"/>
              <a:gd name="T40" fmla="*/ 329 w 512"/>
              <a:gd name="T41" fmla="*/ 143 h 512"/>
              <a:gd name="T42" fmla="*/ 322 w 512"/>
              <a:gd name="T43" fmla="*/ 156 h 512"/>
              <a:gd name="T44" fmla="*/ 239 w 512"/>
              <a:gd name="T45" fmla="*/ 179 h 512"/>
              <a:gd name="T46" fmla="*/ 232 w 512"/>
              <a:gd name="T47" fmla="*/ 188 h 512"/>
              <a:gd name="T48" fmla="*/ 128 w 512"/>
              <a:gd name="T49" fmla="*/ 216 h 512"/>
              <a:gd name="T50" fmla="*/ 126 w 512"/>
              <a:gd name="T51" fmla="*/ 209 h 512"/>
              <a:gd name="T52" fmla="*/ 113 w 512"/>
              <a:gd name="T53" fmla="*/ 202 h 512"/>
              <a:gd name="T54" fmla="*/ 106 w 512"/>
              <a:gd name="T55" fmla="*/ 215 h 512"/>
              <a:gd name="T56" fmla="*/ 128 w 512"/>
              <a:gd name="T57" fmla="*/ 297 h 512"/>
              <a:gd name="T58" fmla="*/ 138 w 512"/>
              <a:gd name="T59" fmla="*/ 305 h 512"/>
              <a:gd name="T60" fmla="*/ 141 w 512"/>
              <a:gd name="T61" fmla="*/ 305 h 512"/>
              <a:gd name="T62" fmla="*/ 149 w 512"/>
              <a:gd name="T63" fmla="*/ 292 h 512"/>
              <a:gd name="T64" fmla="*/ 147 w 512"/>
              <a:gd name="T65" fmla="*/ 285 h 512"/>
              <a:gd name="T66" fmla="*/ 243 w 512"/>
              <a:gd name="T67" fmla="*/ 259 h 512"/>
              <a:gd name="T68" fmla="*/ 192 w 512"/>
              <a:gd name="T69" fmla="*/ 401 h 512"/>
              <a:gd name="T70" fmla="*/ 199 w 512"/>
              <a:gd name="T71" fmla="*/ 415 h 512"/>
              <a:gd name="T72" fmla="*/ 202 w 512"/>
              <a:gd name="T73" fmla="*/ 416 h 512"/>
              <a:gd name="T74" fmla="*/ 212 w 512"/>
              <a:gd name="T75" fmla="*/ 409 h 512"/>
              <a:gd name="T76" fmla="*/ 245 w 512"/>
              <a:gd name="T77" fmla="*/ 317 h 512"/>
              <a:gd name="T78" fmla="*/ 245 w 512"/>
              <a:gd name="T79" fmla="*/ 405 h 512"/>
              <a:gd name="T80" fmla="*/ 256 w 512"/>
              <a:gd name="T81" fmla="*/ 416 h 512"/>
              <a:gd name="T82" fmla="*/ 266 w 512"/>
              <a:gd name="T83" fmla="*/ 405 h 512"/>
              <a:gd name="T84" fmla="*/ 266 w 512"/>
              <a:gd name="T85" fmla="*/ 317 h 512"/>
              <a:gd name="T86" fmla="*/ 299 w 512"/>
              <a:gd name="T87" fmla="*/ 409 h 512"/>
              <a:gd name="T88" fmla="*/ 309 w 512"/>
              <a:gd name="T89" fmla="*/ 416 h 512"/>
              <a:gd name="T90" fmla="*/ 313 w 512"/>
              <a:gd name="T91" fmla="*/ 415 h 512"/>
              <a:gd name="T92" fmla="*/ 319 w 512"/>
              <a:gd name="T93" fmla="*/ 401 h 512"/>
              <a:gd name="T94" fmla="*/ 268 w 512"/>
              <a:gd name="T95" fmla="*/ 259 h 512"/>
              <a:gd name="T96" fmla="*/ 344 w 512"/>
              <a:gd name="T97" fmla="*/ 238 h 512"/>
              <a:gd name="T98" fmla="*/ 344 w 512"/>
              <a:gd name="T99" fmla="*/ 238 h 512"/>
              <a:gd name="T100" fmla="*/ 354 w 512"/>
              <a:gd name="T101" fmla="*/ 246 h 512"/>
              <a:gd name="T102" fmla="*/ 357 w 512"/>
              <a:gd name="T103" fmla="*/ 246 h 512"/>
              <a:gd name="T104" fmla="*/ 398 w 512"/>
              <a:gd name="T105" fmla="*/ 235 h 512"/>
              <a:gd name="T106" fmla="*/ 405 w 512"/>
              <a:gd name="T107" fmla="*/ 230 h 512"/>
              <a:gd name="T108" fmla="*/ 406 w 512"/>
              <a:gd name="T109" fmla="*/ 222 h 512"/>
              <a:gd name="T110" fmla="*/ 345 w 512"/>
              <a:gd name="T111" fmla="*/ 161 h 512"/>
              <a:gd name="T112" fmla="*/ 362 w 512"/>
              <a:gd name="T113" fmla="*/ 222 h 512"/>
              <a:gd name="T114" fmla="*/ 382 w 512"/>
              <a:gd name="T115" fmla="*/ 217 h 512"/>
              <a:gd name="T116" fmla="*/ 366 w 512"/>
              <a:gd name="T117" fmla="*/ 155 h 512"/>
              <a:gd name="T118" fmla="*/ 345 w 512"/>
              <a:gd name="T119" fmla="*/ 1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512">
                <a:moveTo>
                  <a:pt x="236" y="209"/>
                </a:moveTo>
                <a:cubicBezTo>
                  <a:pt x="244" y="236"/>
                  <a:pt x="244" y="236"/>
                  <a:pt x="244" y="236"/>
                </a:cubicBezTo>
                <a:cubicBezTo>
                  <a:pt x="151" y="262"/>
                  <a:pt x="151" y="262"/>
                  <a:pt x="151" y="262"/>
                </a:cubicBezTo>
                <a:cubicBezTo>
                  <a:pt x="144" y="234"/>
                  <a:pt x="144" y="234"/>
                  <a:pt x="144" y="234"/>
                </a:cubicBezTo>
                <a:lnTo>
                  <a:pt x="236" y="209"/>
                </a:lnTo>
                <a:close/>
                <a:moveTo>
                  <a:pt x="327" y="177"/>
                </a:moveTo>
                <a:cubicBezTo>
                  <a:pt x="255" y="196"/>
                  <a:pt x="255" y="196"/>
                  <a:pt x="255" y="196"/>
                </a:cubicBezTo>
                <a:cubicBezTo>
                  <a:pt x="266" y="237"/>
                  <a:pt x="266" y="237"/>
                  <a:pt x="266" y="237"/>
                </a:cubicBezTo>
                <a:cubicBezTo>
                  <a:pt x="338" y="218"/>
                  <a:pt x="338" y="218"/>
                  <a:pt x="338" y="218"/>
                </a:cubicBezTo>
                <a:cubicBezTo>
                  <a:pt x="333" y="197"/>
                  <a:pt x="333" y="197"/>
                  <a:pt x="333" y="197"/>
                </a:cubicBezTo>
                <a:lnTo>
                  <a:pt x="327" y="1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6" y="222"/>
                </a:moveTo>
                <a:cubicBezTo>
                  <a:pt x="383" y="139"/>
                  <a:pt x="383" y="139"/>
                  <a:pt x="383" y="139"/>
                </a:cubicBezTo>
                <a:cubicBezTo>
                  <a:pt x="383" y="136"/>
                  <a:pt x="381" y="134"/>
                  <a:pt x="378" y="133"/>
                </a:cubicBezTo>
                <a:cubicBezTo>
                  <a:pt x="376" y="131"/>
                  <a:pt x="373" y="131"/>
                  <a:pt x="370" y="132"/>
                </a:cubicBezTo>
                <a:cubicBezTo>
                  <a:pt x="329" y="143"/>
                  <a:pt x="329" y="143"/>
                  <a:pt x="329" y="143"/>
                </a:cubicBezTo>
                <a:cubicBezTo>
                  <a:pt x="323" y="145"/>
                  <a:pt x="320" y="150"/>
                  <a:pt x="322" y="156"/>
                </a:cubicBezTo>
                <a:cubicBezTo>
                  <a:pt x="239" y="179"/>
                  <a:pt x="239" y="179"/>
                  <a:pt x="239" y="179"/>
                </a:cubicBezTo>
                <a:cubicBezTo>
                  <a:pt x="235" y="180"/>
                  <a:pt x="232" y="184"/>
                  <a:pt x="232" y="188"/>
                </a:cubicBezTo>
                <a:cubicBezTo>
                  <a:pt x="128" y="216"/>
                  <a:pt x="128" y="216"/>
                  <a:pt x="128" y="216"/>
                </a:cubicBezTo>
                <a:cubicBezTo>
                  <a:pt x="126" y="209"/>
                  <a:pt x="126" y="209"/>
                  <a:pt x="126" y="209"/>
                </a:cubicBezTo>
                <a:cubicBezTo>
                  <a:pt x="125" y="204"/>
                  <a:pt x="119" y="200"/>
                  <a:pt x="113" y="202"/>
                </a:cubicBezTo>
                <a:cubicBezTo>
                  <a:pt x="107" y="204"/>
                  <a:pt x="104" y="209"/>
                  <a:pt x="106" y="215"/>
                </a:cubicBezTo>
                <a:cubicBezTo>
                  <a:pt x="128" y="297"/>
                  <a:pt x="128" y="297"/>
                  <a:pt x="128" y="297"/>
                </a:cubicBezTo>
                <a:cubicBezTo>
                  <a:pt x="129" y="302"/>
                  <a:pt x="134" y="305"/>
                  <a:pt x="138" y="305"/>
                </a:cubicBezTo>
                <a:cubicBezTo>
                  <a:pt x="139" y="305"/>
                  <a:pt x="140" y="305"/>
                  <a:pt x="141" y="305"/>
                </a:cubicBezTo>
                <a:cubicBezTo>
                  <a:pt x="147" y="303"/>
                  <a:pt x="150" y="298"/>
                  <a:pt x="149" y="292"/>
                </a:cubicBezTo>
                <a:cubicBezTo>
                  <a:pt x="147" y="285"/>
                  <a:pt x="147" y="285"/>
                  <a:pt x="147" y="285"/>
                </a:cubicBezTo>
                <a:cubicBezTo>
                  <a:pt x="243" y="259"/>
                  <a:pt x="243" y="259"/>
                  <a:pt x="243" y="259"/>
                </a:cubicBezTo>
                <a:cubicBezTo>
                  <a:pt x="192" y="401"/>
                  <a:pt x="192" y="401"/>
                  <a:pt x="192" y="401"/>
                </a:cubicBezTo>
                <a:cubicBezTo>
                  <a:pt x="190" y="407"/>
                  <a:pt x="193" y="413"/>
                  <a:pt x="199" y="415"/>
                </a:cubicBezTo>
                <a:cubicBezTo>
                  <a:pt x="200" y="415"/>
                  <a:pt x="201" y="416"/>
                  <a:pt x="202" y="416"/>
                </a:cubicBezTo>
                <a:cubicBezTo>
                  <a:pt x="207" y="416"/>
                  <a:pt x="211" y="413"/>
                  <a:pt x="212" y="409"/>
                </a:cubicBezTo>
                <a:cubicBezTo>
                  <a:pt x="245" y="317"/>
                  <a:pt x="245" y="317"/>
                  <a:pt x="245" y="317"/>
                </a:cubicBezTo>
                <a:cubicBezTo>
                  <a:pt x="245" y="405"/>
                  <a:pt x="245" y="405"/>
                  <a:pt x="245" y="405"/>
                </a:cubicBezTo>
                <a:cubicBezTo>
                  <a:pt x="245" y="411"/>
                  <a:pt x="250" y="416"/>
                  <a:pt x="256" y="416"/>
                </a:cubicBezTo>
                <a:cubicBezTo>
                  <a:pt x="262" y="416"/>
                  <a:pt x="266" y="411"/>
                  <a:pt x="266" y="405"/>
                </a:cubicBezTo>
                <a:cubicBezTo>
                  <a:pt x="266" y="317"/>
                  <a:pt x="266" y="317"/>
                  <a:pt x="266" y="317"/>
                </a:cubicBezTo>
                <a:cubicBezTo>
                  <a:pt x="299" y="409"/>
                  <a:pt x="299" y="409"/>
                  <a:pt x="299" y="409"/>
                </a:cubicBezTo>
                <a:cubicBezTo>
                  <a:pt x="301" y="413"/>
                  <a:pt x="305" y="416"/>
                  <a:pt x="309" y="416"/>
                </a:cubicBezTo>
                <a:cubicBezTo>
                  <a:pt x="310" y="416"/>
                  <a:pt x="311" y="415"/>
                  <a:pt x="313" y="415"/>
                </a:cubicBezTo>
                <a:cubicBezTo>
                  <a:pt x="318" y="413"/>
                  <a:pt x="321" y="407"/>
                  <a:pt x="319" y="401"/>
                </a:cubicBezTo>
                <a:cubicBezTo>
                  <a:pt x="268" y="259"/>
                  <a:pt x="268" y="259"/>
                  <a:pt x="268" y="259"/>
                </a:cubicBezTo>
                <a:cubicBezTo>
                  <a:pt x="344" y="238"/>
                  <a:pt x="344" y="238"/>
                  <a:pt x="344" y="238"/>
                </a:cubicBezTo>
                <a:cubicBezTo>
                  <a:pt x="344" y="238"/>
                  <a:pt x="344" y="238"/>
                  <a:pt x="344" y="238"/>
                </a:cubicBezTo>
                <a:cubicBezTo>
                  <a:pt x="345" y="243"/>
                  <a:pt x="350" y="246"/>
                  <a:pt x="354" y="246"/>
                </a:cubicBezTo>
                <a:cubicBezTo>
                  <a:pt x="355" y="246"/>
                  <a:pt x="356" y="246"/>
                  <a:pt x="357" y="246"/>
                </a:cubicBezTo>
                <a:cubicBezTo>
                  <a:pt x="398" y="235"/>
                  <a:pt x="398" y="235"/>
                  <a:pt x="398" y="235"/>
                </a:cubicBezTo>
                <a:cubicBezTo>
                  <a:pt x="401" y="234"/>
                  <a:pt x="403" y="232"/>
                  <a:pt x="405" y="230"/>
                </a:cubicBezTo>
                <a:cubicBezTo>
                  <a:pt x="406" y="227"/>
                  <a:pt x="407" y="224"/>
                  <a:pt x="406" y="222"/>
                </a:cubicBezTo>
                <a:close/>
                <a:moveTo>
                  <a:pt x="345" y="161"/>
                </a:moveTo>
                <a:cubicBezTo>
                  <a:pt x="362" y="222"/>
                  <a:pt x="362" y="222"/>
                  <a:pt x="362" y="222"/>
                </a:cubicBezTo>
                <a:cubicBezTo>
                  <a:pt x="382" y="217"/>
                  <a:pt x="382" y="217"/>
                  <a:pt x="382" y="217"/>
                </a:cubicBezTo>
                <a:cubicBezTo>
                  <a:pt x="366" y="155"/>
                  <a:pt x="366" y="155"/>
                  <a:pt x="366" y="155"/>
                </a:cubicBezTo>
                <a:lnTo>
                  <a:pt x="345" y="161"/>
                </a:lnTo>
                <a:close/>
              </a:path>
            </a:pathLst>
          </a:custGeom>
          <a:solidFill>
            <a:schemeClr val="accent6"/>
          </a:solidFill>
          <a:ln>
            <a:noFill/>
          </a:ln>
          <a:extLst/>
        </p:spPr>
        <p:txBody>
          <a:bodyPr vert="horz" wrap="square" lIns="83112" tIns="41555" rIns="83112" bIns="41555" numCol="1" anchor="t" anchorCtr="0" compatLnSpc="1">
            <a:prstTxWarp prst="textNoShape">
              <a:avLst/>
            </a:prstTxWarp>
          </a:bodyPr>
          <a:lstStyle>
            <a:defPPr>
              <a:defRPr lang="en-US"/>
            </a:defPPr>
            <a:lvl1pPr marL="0" algn="l" defTabSz="1218957" rtl="0" eaLnBrk="1" latinLnBrk="0" hangingPunct="1">
              <a:defRPr sz="2400" kern="1200">
                <a:solidFill>
                  <a:schemeClr val="tx1"/>
                </a:solidFill>
                <a:latin typeface="+mn-lt"/>
                <a:ea typeface="+mn-ea"/>
                <a:cs typeface="+mn-cs"/>
              </a:defRPr>
            </a:lvl1pPr>
            <a:lvl2pPr marL="609479" algn="l" defTabSz="1218957" rtl="0" eaLnBrk="1" latinLnBrk="0" hangingPunct="1">
              <a:defRPr sz="2400" kern="1200">
                <a:solidFill>
                  <a:schemeClr val="tx1"/>
                </a:solidFill>
                <a:latin typeface="+mn-lt"/>
                <a:ea typeface="+mn-ea"/>
                <a:cs typeface="+mn-cs"/>
              </a:defRPr>
            </a:lvl2pPr>
            <a:lvl3pPr marL="1218957" algn="l" defTabSz="1218957" rtl="0" eaLnBrk="1" latinLnBrk="0" hangingPunct="1">
              <a:defRPr sz="2400" kern="1200">
                <a:solidFill>
                  <a:schemeClr val="tx1"/>
                </a:solidFill>
                <a:latin typeface="+mn-lt"/>
                <a:ea typeface="+mn-ea"/>
                <a:cs typeface="+mn-cs"/>
              </a:defRPr>
            </a:lvl3pPr>
            <a:lvl4pPr marL="1828435" algn="l" defTabSz="1218957" rtl="0" eaLnBrk="1" latinLnBrk="0" hangingPunct="1">
              <a:defRPr sz="2400" kern="1200">
                <a:solidFill>
                  <a:schemeClr val="tx1"/>
                </a:solidFill>
                <a:latin typeface="+mn-lt"/>
                <a:ea typeface="+mn-ea"/>
                <a:cs typeface="+mn-cs"/>
              </a:defRPr>
            </a:lvl4pPr>
            <a:lvl5pPr marL="2437912" algn="l" defTabSz="1218957" rtl="0" eaLnBrk="1" latinLnBrk="0" hangingPunct="1">
              <a:defRPr sz="2400" kern="1200">
                <a:solidFill>
                  <a:schemeClr val="tx1"/>
                </a:solidFill>
                <a:latin typeface="+mn-lt"/>
                <a:ea typeface="+mn-ea"/>
                <a:cs typeface="+mn-cs"/>
              </a:defRPr>
            </a:lvl5pPr>
            <a:lvl6pPr marL="3047391" algn="l" defTabSz="1218957" rtl="0" eaLnBrk="1" latinLnBrk="0" hangingPunct="1">
              <a:defRPr sz="2400" kern="1200">
                <a:solidFill>
                  <a:schemeClr val="tx1"/>
                </a:solidFill>
                <a:latin typeface="+mn-lt"/>
                <a:ea typeface="+mn-ea"/>
                <a:cs typeface="+mn-cs"/>
              </a:defRPr>
            </a:lvl6pPr>
            <a:lvl7pPr marL="3656869" algn="l" defTabSz="1218957" rtl="0" eaLnBrk="1" latinLnBrk="0" hangingPunct="1">
              <a:defRPr sz="2400" kern="1200">
                <a:solidFill>
                  <a:schemeClr val="tx1"/>
                </a:solidFill>
                <a:latin typeface="+mn-lt"/>
                <a:ea typeface="+mn-ea"/>
                <a:cs typeface="+mn-cs"/>
              </a:defRPr>
            </a:lvl7pPr>
            <a:lvl8pPr marL="4266347" algn="l" defTabSz="1218957" rtl="0" eaLnBrk="1" latinLnBrk="0" hangingPunct="1">
              <a:defRPr sz="2400" kern="1200">
                <a:solidFill>
                  <a:schemeClr val="tx1"/>
                </a:solidFill>
                <a:latin typeface="+mn-lt"/>
                <a:ea typeface="+mn-ea"/>
                <a:cs typeface="+mn-cs"/>
              </a:defRPr>
            </a:lvl8pPr>
            <a:lvl9pPr marL="4875825" algn="l" defTabSz="1218957" rtl="0" eaLnBrk="1" latinLnBrk="0" hangingPunct="1">
              <a:defRPr sz="2400" kern="1200">
                <a:solidFill>
                  <a:schemeClr val="tx1"/>
                </a:solidFill>
                <a:latin typeface="+mn-lt"/>
                <a:ea typeface="+mn-ea"/>
                <a:cs typeface="+mn-cs"/>
              </a:defRPr>
            </a:lvl9pPr>
          </a:lstStyle>
          <a:p>
            <a:endParaRPr lang="en-GB" sz="727" dirty="0"/>
          </a:p>
        </p:txBody>
      </p:sp>
      <p:grpSp>
        <p:nvGrpSpPr>
          <p:cNvPr id="17" name="Group 493"/>
          <p:cNvGrpSpPr>
            <a:grpSpLocks noChangeAspect="1"/>
          </p:cNvGrpSpPr>
          <p:nvPr/>
        </p:nvGrpSpPr>
        <p:grpSpPr bwMode="auto">
          <a:xfrm>
            <a:off x="943055" y="3679655"/>
            <a:ext cx="580985" cy="581137"/>
            <a:chOff x="6194" y="1960"/>
            <a:chExt cx="340" cy="340"/>
          </a:xfrm>
          <a:solidFill>
            <a:schemeClr val="accent6"/>
          </a:solidFill>
        </p:grpSpPr>
        <p:sp>
          <p:nvSpPr>
            <p:cNvPr id="18"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endParaRPr lang="en-GB" sz="727" dirty="0"/>
            </a:p>
          </p:txBody>
        </p:sp>
        <p:sp>
          <p:nvSpPr>
            <p:cNvPr id="19"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endParaRPr lang="en-GB" sz="727" dirty="0"/>
            </a:p>
          </p:txBody>
        </p:sp>
        <p:sp>
          <p:nvSpPr>
            <p:cNvPr id="20" name="Oval 496"/>
            <p:cNvSpPr>
              <a:spLocks noChangeArrowheads="1"/>
            </p:cNvSpPr>
            <p:nvPr/>
          </p:nvSpPr>
          <p:spPr bwMode="auto">
            <a:xfrm>
              <a:off x="6357" y="220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endParaRPr lang="en-GB" sz="727" dirty="0"/>
            </a:p>
          </p:txBody>
        </p:sp>
      </p:grpSp>
    </p:spTree>
    <p:extLst>
      <p:ext uri="{BB962C8B-B14F-4D97-AF65-F5344CB8AC3E}">
        <p14:creationId xmlns:p14="http://schemas.microsoft.com/office/powerpoint/2010/main" val="375605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Preparing for an IRS Examination (cont.)</a:t>
            </a:r>
          </a:p>
        </p:txBody>
      </p:sp>
      <p:sp>
        <p:nvSpPr>
          <p:cNvPr id="4" name="Content Placeholder 3"/>
          <p:cNvSpPr>
            <a:spLocks noGrp="1"/>
          </p:cNvSpPr>
          <p:nvPr>
            <p:ph sz="quarter" idx="10"/>
          </p:nvPr>
        </p:nvSpPr>
        <p:spPr/>
        <p:txBody>
          <a:bodyPr/>
          <a:lstStyle/>
          <a:p>
            <a:r>
              <a:rPr lang="en-US" b="1" dirty="0">
                <a:solidFill>
                  <a:schemeClr val="accent5"/>
                </a:solidFill>
              </a:rPr>
              <a:t>Common IRS examination issues include...</a:t>
            </a:r>
          </a:p>
          <a:p>
            <a:pPr lvl="1">
              <a:spcBef>
                <a:spcPts val="1091"/>
              </a:spcBef>
            </a:pPr>
            <a:r>
              <a:rPr lang="en-US" dirty="0">
                <a:solidFill>
                  <a:prstClr val="black"/>
                </a:solidFill>
              </a:rPr>
              <a:t>Passive activity losses</a:t>
            </a:r>
          </a:p>
          <a:p>
            <a:pPr lvl="1"/>
            <a:r>
              <a:rPr lang="en-US" dirty="0">
                <a:solidFill>
                  <a:prstClr val="black"/>
                </a:solidFill>
              </a:rPr>
              <a:t>Employment taxes</a:t>
            </a:r>
          </a:p>
          <a:p>
            <a:pPr lvl="1"/>
            <a:r>
              <a:rPr lang="en-US" dirty="0">
                <a:solidFill>
                  <a:prstClr val="black"/>
                </a:solidFill>
              </a:rPr>
              <a:t>Information reporting</a:t>
            </a:r>
          </a:p>
          <a:p>
            <a:pPr lvl="1"/>
            <a:r>
              <a:rPr lang="en-US" dirty="0">
                <a:solidFill>
                  <a:prstClr val="black"/>
                </a:solidFill>
              </a:rPr>
              <a:t>Withholding issues</a:t>
            </a:r>
          </a:p>
          <a:p>
            <a:pPr marL="212150" indent="-212150">
              <a:buFont typeface="Arial" panose="020B0604020202020204" pitchFamily="34" charset="0"/>
              <a:buChar char="•"/>
            </a:pPr>
            <a:r>
              <a:rPr lang="en-US" dirty="0">
                <a:solidFill>
                  <a:prstClr val="black"/>
                </a:solidFill>
              </a:rPr>
              <a:t>Residency issues</a:t>
            </a:r>
          </a:p>
          <a:p>
            <a:pPr marL="212150" indent="-212150">
              <a:buFont typeface="Arial" panose="020B0604020202020204" pitchFamily="34" charset="0"/>
              <a:buChar char="•"/>
            </a:pPr>
            <a:r>
              <a:rPr lang="en-US" dirty="0">
                <a:solidFill>
                  <a:prstClr val="black"/>
                </a:solidFill>
              </a:rPr>
              <a:t>Hobby loss issues</a:t>
            </a:r>
          </a:p>
          <a:p>
            <a:pPr marL="212150" indent="-212150">
              <a:buFont typeface="Arial" panose="020B0604020202020204" pitchFamily="34" charset="0"/>
              <a:buChar char="•"/>
            </a:pPr>
            <a:r>
              <a:rPr lang="en-US" dirty="0">
                <a:solidFill>
                  <a:prstClr val="black"/>
                </a:solidFill>
              </a:rPr>
              <a:t>Aircraft issues</a:t>
            </a:r>
          </a:p>
          <a:p>
            <a:pPr marL="212150" indent="-212150">
              <a:buFont typeface="Arial" panose="020B0604020202020204" pitchFamily="34" charset="0"/>
              <a:buChar char="•"/>
            </a:pPr>
            <a:r>
              <a:rPr lang="en-US" dirty="0">
                <a:solidFill>
                  <a:prstClr val="black"/>
                </a:solidFill>
              </a:rPr>
              <a:t>Charitable issues</a:t>
            </a:r>
          </a:p>
          <a:p>
            <a:pPr lvl="2"/>
            <a:endParaRPr lang="en-US" dirty="0">
              <a:solidFill>
                <a:prstClr val="black"/>
              </a:solidFill>
            </a:endParaRPr>
          </a:p>
        </p:txBody>
      </p:sp>
      <p:sp>
        <p:nvSpPr>
          <p:cNvPr id="6" name="TextBox 5"/>
          <p:cNvSpPr txBox="1"/>
          <p:nvPr/>
        </p:nvSpPr>
        <p:spPr>
          <a:xfrm>
            <a:off x="5281026" y="3155984"/>
            <a:ext cx="2485669" cy="1312107"/>
          </a:xfrm>
          <a:prstGeom prst="rect">
            <a:avLst/>
          </a:prstGeom>
        </p:spPr>
        <p:txBody>
          <a:bodyPr vert="horz" wrap="square" lIns="0" tIns="0" rIns="0" bIns="0" rtlCol="0">
            <a:noAutofit/>
          </a:bodyPr>
          <a:lstStyle/>
          <a:p>
            <a:endParaRPr lang="en-US" sz="1636" dirty="0">
              <a:solidFill>
                <a:prstClr val="black"/>
              </a:solidFill>
            </a:endParaRPr>
          </a:p>
        </p:txBody>
      </p:sp>
      <p:sp>
        <p:nvSpPr>
          <p:cNvPr id="10" name="TextBox 9"/>
          <p:cNvSpPr txBox="1"/>
          <p:nvPr/>
        </p:nvSpPr>
        <p:spPr>
          <a:xfrm>
            <a:off x="5752300" y="3454611"/>
            <a:ext cx="2616065" cy="1638365"/>
          </a:xfrm>
          <a:prstGeom prst="rect">
            <a:avLst/>
          </a:prstGeom>
        </p:spPr>
        <p:txBody>
          <a:bodyPr vert="horz" wrap="square" lIns="0" tIns="0" rIns="0" bIns="0" rtlCol="0">
            <a:noAutofit/>
          </a:bodyPr>
          <a:lstStyle/>
          <a:p>
            <a:endParaRPr lang="en-US" sz="1636"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048" y="3454611"/>
            <a:ext cx="4039384" cy="2689454"/>
          </a:xfrm>
          <a:prstGeom prst="rect">
            <a:avLst/>
          </a:prstGeom>
        </p:spPr>
      </p:pic>
    </p:spTree>
    <p:extLst>
      <p:ext uri="{BB962C8B-B14F-4D97-AF65-F5344CB8AC3E}">
        <p14:creationId xmlns:p14="http://schemas.microsoft.com/office/powerpoint/2010/main" val="35262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655018" y="260198"/>
            <a:ext cx="5320145" cy="6232537"/>
          </a:xfrm>
        </p:spPr>
      </p:pic>
    </p:spTree>
    <p:extLst>
      <p:ext uri="{BB962C8B-B14F-4D97-AF65-F5344CB8AC3E}">
        <p14:creationId xmlns:p14="http://schemas.microsoft.com/office/powerpoint/2010/main" val="422793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Procedure for “Mock </a:t>
            </a:r>
            <a:r>
              <a:rPr lang="en-US" dirty="0" smtClean="0"/>
              <a:t>Exam” </a:t>
            </a:r>
            <a:endParaRPr lang="en-US" dirty="0"/>
          </a:p>
        </p:txBody>
      </p:sp>
      <p:sp>
        <p:nvSpPr>
          <p:cNvPr id="9" name="Content Placeholder 8"/>
          <p:cNvSpPr>
            <a:spLocks noGrp="1"/>
          </p:cNvSpPr>
          <p:nvPr>
            <p:ph sz="quarter" idx="10"/>
          </p:nvPr>
        </p:nvSpPr>
        <p:spPr/>
        <p:txBody>
          <a:bodyPr>
            <a:normAutofit lnSpcReduction="10000"/>
          </a:bodyPr>
          <a:lstStyle/>
          <a:p>
            <a:r>
              <a:rPr lang="en-US" sz="1455" b="1" dirty="0">
                <a:solidFill>
                  <a:schemeClr val="accent5"/>
                </a:solidFill>
              </a:rPr>
              <a:t>1. Review documents, which may include:</a:t>
            </a:r>
          </a:p>
          <a:p>
            <a:pPr marL="419971" indent="-213593">
              <a:buFont typeface="Arial" panose="020B0604020202020204" pitchFamily="34" charset="0"/>
              <a:buChar char="•"/>
            </a:pPr>
            <a:r>
              <a:rPr lang="en-US" sz="1455" dirty="0"/>
              <a:t>Organizational documents and Board minutes</a:t>
            </a:r>
          </a:p>
          <a:p>
            <a:pPr marL="419971" indent="-213593">
              <a:buFont typeface="Arial" panose="020B0604020202020204" pitchFamily="34" charset="0"/>
              <a:buChar char="•"/>
            </a:pPr>
            <a:r>
              <a:rPr lang="en-US" sz="1455" dirty="0"/>
              <a:t>Compensation documentation</a:t>
            </a:r>
          </a:p>
          <a:p>
            <a:pPr marL="419971" indent="-213593">
              <a:buFont typeface="Arial" panose="020B0604020202020204" pitchFamily="34" charset="0"/>
              <a:buChar char="•"/>
            </a:pPr>
            <a:r>
              <a:rPr lang="en-US" sz="1455" dirty="0"/>
              <a:t>Payroll processes and reports, payroll return filings, fringe benefit accounting, and expense reimbursements</a:t>
            </a:r>
          </a:p>
          <a:p>
            <a:pPr marL="419971" indent="-213593">
              <a:buFont typeface="Arial" panose="020B0604020202020204" pitchFamily="34" charset="0"/>
              <a:buChar char="•"/>
            </a:pPr>
            <a:r>
              <a:rPr lang="en-US" sz="1455" dirty="0"/>
              <a:t>Worker classification documents</a:t>
            </a:r>
          </a:p>
          <a:p>
            <a:pPr marL="419971" indent="-213593">
              <a:buFont typeface="Arial" panose="020B0604020202020204" pitchFamily="34" charset="0"/>
              <a:buChar char="•"/>
            </a:pPr>
            <a:r>
              <a:rPr lang="en-US" sz="1455" dirty="0"/>
              <a:t>Employee handbook and hiring procedures</a:t>
            </a:r>
          </a:p>
          <a:p>
            <a:pPr marL="419971" indent="-213593">
              <a:buFont typeface="Arial" panose="020B0604020202020204" pitchFamily="34" charset="0"/>
              <a:buChar char="•"/>
            </a:pPr>
            <a:r>
              <a:rPr lang="en-US" sz="1455" dirty="0"/>
              <a:t>Policies for document retention and destruction</a:t>
            </a:r>
          </a:p>
          <a:p>
            <a:pPr marL="419971" indent="-213593">
              <a:buFont typeface="Arial" panose="020B0604020202020204" pitchFamily="34" charset="0"/>
              <a:buChar char="•"/>
            </a:pPr>
            <a:r>
              <a:rPr lang="en-US" sz="1455" dirty="0"/>
              <a:t>Cost-sharing agreements and related books and records</a:t>
            </a:r>
          </a:p>
          <a:p>
            <a:pPr marL="419971" indent="-213593">
              <a:buFont typeface="Arial" panose="020B0604020202020204" pitchFamily="34" charset="0"/>
              <a:buChar char="•"/>
            </a:pPr>
            <a:r>
              <a:rPr lang="en-US" sz="1455" dirty="0"/>
              <a:t>Publicly available information (</a:t>
            </a:r>
            <a:r>
              <a:rPr lang="en-US" sz="1455" i="1" dirty="0"/>
              <a:t>e.g.</a:t>
            </a:r>
            <a:r>
              <a:rPr lang="en-US" sz="1455" dirty="0"/>
              <a:t>, websites, social media, and brochures)</a:t>
            </a:r>
          </a:p>
          <a:p>
            <a:pPr marL="419971" indent="-213593">
              <a:buFont typeface="Arial" panose="020B0604020202020204" pitchFamily="34" charset="0"/>
              <a:buChar char="•"/>
            </a:pPr>
            <a:r>
              <a:rPr lang="en-US" sz="1455" dirty="0"/>
              <a:t>Policies and procedures for recordkeeping and internal controls</a:t>
            </a:r>
          </a:p>
          <a:p>
            <a:pPr marL="419971" indent="-213593">
              <a:buFont typeface="Arial" panose="020B0604020202020204" pitchFamily="34" charset="0"/>
              <a:buChar char="•"/>
            </a:pPr>
            <a:r>
              <a:rPr lang="en-US" sz="1455" dirty="0"/>
              <a:t>Employee benefit plan and accountable plan</a:t>
            </a:r>
          </a:p>
          <a:p>
            <a:pPr marL="206378" indent="-206378">
              <a:spcBef>
                <a:spcPts val="1091"/>
              </a:spcBef>
            </a:pPr>
            <a:r>
              <a:rPr lang="en-US" sz="1455" b="1" dirty="0">
                <a:solidFill>
                  <a:schemeClr val="accent5"/>
                </a:solidFill>
              </a:rPr>
              <a:t>2. Conduct limited sample selections of certain documentation for compliance with the tax authorities</a:t>
            </a:r>
          </a:p>
          <a:p>
            <a:pPr marL="213593" indent="-213593">
              <a:spcBef>
                <a:spcPts val="1091"/>
              </a:spcBef>
              <a:tabLst>
                <a:tab pos="213593" algn="l"/>
              </a:tabLst>
            </a:pPr>
            <a:r>
              <a:rPr lang="en-US" sz="1455" b="1" dirty="0">
                <a:solidFill>
                  <a:schemeClr val="accent5"/>
                </a:solidFill>
              </a:rPr>
              <a:t>3. Interview key personnel about relevant operations, policies, and procedures</a:t>
            </a:r>
          </a:p>
        </p:txBody>
      </p:sp>
    </p:spTree>
    <p:extLst>
      <p:ext uri="{BB962C8B-B14F-4D97-AF65-F5344CB8AC3E}">
        <p14:creationId xmlns:p14="http://schemas.microsoft.com/office/powerpoint/2010/main" val="34424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a:t>
            </a:r>
            <a:r>
              <a:rPr lang="en-US" dirty="0" smtClean="0"/>
              <a:t>Constraints </a:t>
            </a:r>
            <a:r>
              <a:rPr lang="en-US" dirty="0"/>
              <a:t>C</a:t>
            </a:r>
            <a:r>
              <a:rPr lang="en-US" dirty="0" smtClean="0"/>
              <a:t>ontinue to Drive Changes at IRS</a:t>
            </a:r>
            <a:endParaRPr lang="en-US" dirty="0"/>
          </a:p>
        </p:txBody>
      </p:sp>
      <p:grpSp>
        <p:nvGrpSpPr>
          <p:cNvPr id="5" name="Group 4"/>
          <p:cNvGrpSpPr/>
          <p:nvPr/>
        </p:nvGrpSpPr>
        <p:grpSpPr>
          <a:xfrm>
            <a:off x="618668" y="1394826"/>
            <a:ext cx="7699114" cy="4547551"/>
            <a:chOff x="352424" y="1525071"/>
            <a:chExt cx="8469025" cy="2194560"/>
          </a:xfrm>
        </p:grpSpPr>
        <p:sp>
          <p:nvSpPr>
            <p:cNvPr id="6" name="Freeform 5"/>
            <p:cNvSpPr/>
            <p:nvPr/>
          </p:nvSpPr>
          <p:spPr>
            <a:xfrm>
              <a:off x="1906906" y="1525071"/>
              <a:ext cx="6914543" cy="219456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127" tIns="83127" rIns="83127" bIns="0" numCol="1" spcCol="1270" anchor="t" anchorCtr="0">
              <a:noAutofit/>
            </a:bodyPr>
            <a:lstStyle/>
            <a:p>
              <a:pPr marL="155834" lvl="1" indent="-155834" defTabSz="831096">
                <a:buSzPct val="100000"/>
                <a:buFont typeface="Arial" panose="020B0604020202020204" pitchFamily="34" charset="0"/>
                <a:buChar char="•"/>
              </a:pPr>
              <a:r>
                <a:rPr lang="en-US" sz="1636" b="1" dirty="0" smtClean="0">
                  <a:solidFill>
                    <a:schemeClr val="tx1"/>
                  </a:solidFill>
                </a:rPr>
                <a:t>FY17 Budget $11.2 billion: </a:t>
              </a:r>
              <a:endParaRPr lang="en-US" sz="1636" b="1" dirty="0">
                <a:solidFill>
                  <a:schemeClr val="tx1"/>
                </a:solidFill>
              </a:endParaRPr>
            </a:p>
            <a:p>
              <a:pPr marL="613034" lvl="2" indent="-155834" defTabSz="831096">
                <a:buSzPct val="100000"/>
                <a:buFont typeface="Arial" panose="020B0604020202020204" pitchFamily="34" charset="0"/>
                <a:buChar char="•"/>
              </a:pPr>
              <a:r>
                <a:rPr lang="en-US" sz="1636" dirty="0" smtClean="0">
                  <a:solidFill>
                    <a:schemeClr val="tx1"/>
                  </a:solidFill>
                </a:rPr>
                <a:t>IRS has lost almost a billion from its budget since FY10 in steadily decreasing funding</a:t>
              </a:r>
            </a:p>
            <a:p>
              <a:pPr marL="613034" lvl="2" indent="-155834" defTabSz="831096">
                <a:buSzPct val="100000"/>
                <a:buFont typeface="Arial" panose="020B0604020202020204" pitchFamily="34" charset="0"/>
                <a:buChar char="•"/>
              </a:pPr>
              <a:r>
                <a:rPr lang="en-US" sz="1636" dirty="0" smtClean="0">
                  <a:solidFill>
                    <a:schemeClr val="tx1"/>
                  </a:solidFill>
                </a:rPr>
                <a:t>IRS responsibilities increase as funding decreases</a:t>
              </a:r>
            </a:p>
            <a:p>
              <a:pPr marL="1070234" lvl="3" indent="-155834" defTabSz="831096">
                <a:buSzPct val="100000"/>
                <a:buFont typeface="Arial" panose="020B0604020202020204" pitchFamily="34" charset="0"/>
                <a:buChar char="•"/>
              </a:pPr>
              <a:r>
                <a:rPr lang="en-US" sz="1636" dirty="0" smtClean="0">
                  <a:solidFill>
                    <a:schemeClr val="tx1"/>
                  </a:solidFill>
                </a:rPr>
                <a:t>Administering the new tax bill and partnership exam rules will be challenging</a:t>
              </a:r>
              <a:endParaRPr lang="en-US" sz="1636" dirty="0">
                <a:solidFill>
                  <a:schemeClr val="tx1"/>
                </a:solidFill>
              </a:endParaRPr>
            </a:p>
            <a:p>
              <a:pPr marL="155834" lvl="2" defTabSz="831096">
                <a:buSzPct val="100000"/>
              </a:pPr>
              <a:endParaRPr lang="en-US" sz="1636" dirty="0">
                <a:solidFill>
                  <a:schemeClr val="tx1"/>
                </a:solidFill>
              </a:endParaRPr>
            </a:p>
            <a:p>
              <a:pPr marL="155834" lvl="1" indent="-155834" defTabSz="831096">
                <a:buSzPct val="100000"/>
                <a:buFont typeface="Arial" panose="020B0604020202020204" pitchFamily="34" charset="0"/>
                <a:buChar char="•"/>
              </a:pPr>
              <a:r>
                <a:rPr lang="en-US" sz="1636" b="1" dirty="0">
                  <a:solidFill>
                    <a:schemeClr val="tx1"/>
                  </a:solidFill>
                </a:rPr>
                <a:t>The </a:t>
              </a:r>
              <a:r>
                <a:rPr lang="en-US" sz="1636" b="1" dirty="0" smtClean="0">
                  <a:solidFill>
                    <a:schemeClr val="tx1"/>
                  </a:solidFill>
                </a:rPr>
                <a:t>IRS is doing more with less</a:t>
              </a:r>
            </a:p>
            <a:p>
              <a:pPr marL="613034" lvl="2" indent="-155834" defTabSz="831096">
                <a:buSzPct val="100000"/>
                <a:buFont typeface="Arial" panose="020B0604020202020204" pitchFamily="34" charset="0"/>
                <a:buChar char="•"/>
              </a:pPr>
              <a:r>
                <a:rPr lang="en-US" sz="1636" dirty="0" smtClean="0">
                  <a:solidFill>
                    <a:schemeClr val="tx1"/>
                  </a:solidFill>
                </a:rPr>
                <a:t>Service Center correspondence projects</a:t>
              </a:r>
            </a:p>
            <a:p>
              <a:pPr marL="613034" lvl="2" indent="-155834" defTabSz="831096">
                <a:buSzPct val="100000"/>
                <a:buFont typeface="Arial" panose="020B0604020202020204" pitchFamily="34" charset="0"/>
                <a:buChar char="•"/>
              </a:pPr>
              <a:r>
                <a:rPr lang="en-US" sz="1636" dirty="0" smtClean="0">
                  <a:solidFill>
                    <a:schemeClr val="tx1"/>
                  </a:solidFill>
                </a:rPr>
                <a:t>Campaign approach to business exams</a:t>
              </a:r>
            </a:p>
            <a:p>
              <a:pPr marL="613034" lvl="2" indent="-155834" defTabSz="831096">
                <a:buSzPct val="100000"/>
                <a:buFont typeface="Arial" panose="020B0604020202020204" pitchFamily="34" charset="0"/>
                <a:buChar char="•"/>
              </a:pPr>
              <a:r>
                <a:rPr lang="en-US" sz="1636" dirty="0" smtClean="0">
                  <a:solidFill>
                    <a:schemeClr val="tx1"/>
                  </a:solidFill>
                </a:rPr>
                <a:t>Focus on certain taxpayers and issues that are more likely to yield results</a:t>
              </a:r>
            </a:p>
            <a:p>
              <a:pPr marL="311699" lvl="2" indent="-155865" defTabSz="831096">
                <a:buSzPct val="100000"/>
                <a:buFont typeface="Verdana" panose="020B0604030504040204" pitchFamily="34" charset="0"/>
                <a:buChar char="-"/>
              </a:pPr>
              <a:endParaRPr lang="en-US" sz="1636" dirty="0">
                <a:solidFill>
                  <a:schemeClr val="tx1"/>
                </a:solidFill>
              </a:endParaRPr>
            </a:p>
            <a:p>
              <a:pPr marL="155834" lvl="1" indent="-155834" defTabSz="831096">
                <a:buSzPct val="100000"/>
                <a:buFont typeface="Arial" panose="020B0604020202020204" pitchFamily="34" charset="0"/>
                <a:buChar char="•"/>
              </a:pPr>
              <a:r>
                <a:rPr lang="en-US" sz="1636" b="1" dirty="0">
                  <a:solidFill>
                    <a:schemeClr val="tx1"/>
                  </a:solidFill>
                </a:rPr>
                <a:t>Training and travel </a:t>
              </a:r>
              <a:r>
                <a:rPr lang="en-US" sz="1636" b="1" dirty="0" smtClean="0">
                  <a:solidFill>
                    <a:schemeClr val="tx1"/>
                  </a:solidFill>
                </a:rPr>
                <a:t>substantially reduced since FY10</a:t>
              </a:r>
            </a:p>
            <a:p>
              <a:pPr marL="613034" lvl="2" indent="-155834" defTabSz="831096">
                <a:buSzPct val="100000"/>
                <a:buFont typeface="Arial" panose="020B0604020202020204" pitchFamily="34" charset="0"/>
                <a:buChar char="•"/>
              </a:pPr>
              <a:r>
                <a:rPr lang="en-US" sz="1636" dirty="0" smtClean="0">
                  <a:solidFill>
                    <a:schemeClr val="tx1"/>
                  </a:solidFill>
                </a:rPr>
                <a:t>Face to face meetings may be more difficult to schedule</a:t>
              </a:r>
            </a:p>
            <a:p>
              <a:pPr marL="613034" lvl="2" indent="-155834" defTabSz="831096">
                <a:buSzPct val="100000"/>
                <a:buFont typeface="Arial" panose="020B0604020202020204" pitchFamily="34" charset="0"/>
                <a:buChar char="•"/>
              </a:pPr>
              <a:r>
                <a:rPr lang="en-US" sz="1636" dirty="0" smtClean="0">
                  <a:solidFill>
                    <a:schemeClr val="tx1"/>
                  </a:solidFill>
                </a:rPr>
                <a:t>Agents and Appeals Officers may work from home</a:t>
              </a:r>
              <a:endParaRPr lang="en-US" sz="1636" dirty="0">
                <a:solidFill>
                  <a:schemeClr val="tx1"/>
                </a:solidFill>
              </a:endParaRPr>
            </a:p>
          </p:txBody>
        </p:sp>
        <p:sp>
          <p:nvSpPr>
            <p:cNvPr id="7" name="Freeform 6"/>
            <p:cNvSpPr/>
            <p:nvPr/>
          </p:nvSpPr>
          <p:spPr>
            <a:xfrm>
              <a:off x="352424" y="1525071"/>
              <a:ext cx="1554481" cy="219456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en-US" sz="1273" b="1" dirty="0">
                  <a:solidFill>
                    <a:schemeClr val="bg1"/>
                  </a:solidFill>
                </a:rPr>
                <a:t>IRS</a:t>
              </a:r>
              <a:br>
                <a:rPr lang="en-US" sz="1273" b="1" dirty="0">
                  <a:solidFill>
                    <a:schemeClr val="bg1"/>
                  </a:solidFill>
                </a:rPr>
              </a:br>
              <a:r>
                <a:rPr lang="en-US" sz="1273" b="1" dirty="0">
                  <a:solidFill>
                    <a:schemeClr val="bg1"/>
                  </a:solidFill>
                </a:rPr>
                <a:t> Resources</a:t>
              </a:r>
            </a:p>
            <a:p>
              <a:pPr algn="ctr"/>
              <a:r>
                <a:rPr lang="en-US" sz="1273" b="1" dirty="0" smtClean="0">
                  <a:solidFill>
                    <a:schemeClr val="bg1"/>
                  </a:solidFill>
                </a:rPr>
                <a:t>Continue </a:t>
              </a:r>
            </a:p>
            <a:p>
              <a:pPr algn="ctr"/>
              <a:r>
                <a:rPr lang="en-US" sz="1273" b="1" dirty="0" smtClean="0">
                  <a:solidFill>
                    <a:schemeClr val="bg1"/>
                  </a:solidFill>
                </a:rPr>
                <a:t>To Be</a:t>
              </a:r>
            </a:p>
            <a:p>
              <a:pPr algn="ctr"/>
              <a:r>
                <a:rPr lang="en-US" sz="1273" b="1" dirty="0" smtClean="0">
                  <a:solidFill>
                    <a:schemeClr val="bg1"/>
                  </a:solidFill>
                </a:rPr>
                <a:t>Cut</a:t>
              </a:r>
              <a:endParaRPr lang="en-US" sz="1273" b="1" dirty="0">
                <a:solidFill>
                  <a:schemeClr val="bg1"/>
                </a:solidFill>
              </a:endParaRPr>
            </a:p>
          </p:txBody>
        </p:sp>
      </p:grpSp>
    </p:spTree>
    <p:extLst>
      <p:ext uri="{BB962C8B-B14F-4D97-AF65-F5344CB8AC3E}">
        <p14:creationId xmlns:p14="http://schemas.microsoft.com/office/powerpoint/2010/main" val="142705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gray">
          <a:xfrm>
            <a:off x="4645232" y="794773"/>
            <a:ext cx="3798922" cy="3798922"/>
          </a:xfrm>
          <a:prstGeom prst="ellipse">
            <a:avLst/>
          </a:prstGeom>
          <a:solidFill>
            <a:srgbClr val="A0DCFF"/>
          </a:solidFill>
          <a:ln w="19050" algn="ctr">
            <a:noFill/>
            <a:miter lim="800000"/>
            <a:headEnd/>
            <a:tailEnd/>
          </a:ln>
        </p:spPr>
        <p:txBody>
          <a:bodyPr wrap="square" lIns="80818" tIns="80818" rIns="80818" bIns="80818" rtlCol="0" anchor="t"/>
          <a:lstStyle/>
          <a:p>
            <a:pPr algn="ctr">
              <a:lnSpc>
                <a:spcPct val="106000"/>
              </a:lnSpc>
              <a:buFont typeface="Wingdings 2" pitchFamily="18" charset="2"/>
              <a:buNone/>
            </a:pPr>
            <a:endParaRPr lang="en-US" sz="1636" dirty="0">
              <a:solidFill>
                <a:schemeClr val="bg1"/>
              </a:solidFill>
            </a:endParaRPr>
          </a:p>
        </p:txBody>
      </p:sp>
      <p:sp>
        <p:nvSpPr>
          <p:cNvPr id="21" name="Oval 20"/>
          <p:cNvSpPr/>
          <p:nvPr/>
        </p:nvSpPr>
        <p:spPr bwMode="gray">
          <a:xfrm>
            <a:off x="5710969" y="3625063"/>
            <a:ext cx="2714787" cy="2714787"/>
          </a:xfrm>
          <a:prstGeom prst="ellipse">
            <a:avLst/>
          </a:prstGeom>
          <a:solidFill>
            <a:srgbClr val="C4D600"/>
          </a:solidFill>
          <a:ln w="19050" algn="ctr">
            <a:noFill/>
            <a:miter lim="800000"/>
            <a:headEnd/>
            <a:tailEnd/>
          </a:ln>
        </p:spPr>
        <p:txBody>
          <a:bodyPr wrap="square" lIns="80818" tIns="80818" rIns="80818" bIns="80818" rtlCol="0" anchor="t"/>
          <a:lstStyle/>
          <a:p>
            <a:pPr algn="ctr">
              <a:lnSpc>
                <a:spcPct val="106000"/>
              </a:lnSpc>
              <a:buFont typeface="Wingdings 2" pitchFamily="18" charset="2"/>
              <a:buNone/>
            </a:pPr>
            <a:endParaRPr lang="en-US" sz="1636" dirty="0">
              <a:solidFill>
                <a:schemeClr val="bg1"/>
              </a:solidFill>
            </a:endParaRPr>
          </a:p>
        </p:txBody>
      </p:sp>
      <p:sp>
        <p:nvSpPr>
          <p:cNvPr id="16" name="Oval 15"/>
          <p:cNvSpPr/>
          <p:nvPr/>
        </p:nvSpPr>
        <p:spPr bwMode="gray">
          <a:xfrm>
            <a:off x="759252" y="1486006"/>
            <a:ext cx="4407156" cy="4391195"/>
          </a:xfrm>
          <a:prstGeom prst="ellipse">
            <a:avLst/>
          </a:prstGeom>
          <a:solidFill>
            <a:schemeClr val="accent6">
              <a:lumMod val="40000"/>
              <a:lumOff val="60000"/>
            </a:schemeClr>
          </a:solidFill>
          <a:ln w="19050" algn="ctr">
            <a:noFill/>
            <a:miter lim="800000"/>
            <a:headEnd/>
            <a:tailEnd/>
          </a:ln>
        </p:spPr>
        <p:txBody>
          <a:bodyPr wrap="square" lIns="80818" tIns="80818" rIns="80818" bIns="80818" rtlCol="0" anchor="t"/>
          <a:lstStyle/>
          <a:p>
            <a:pPr algn="ctr">
              <a:lnSpc>
                <a:spcPct val="106000"/>
              </a:lnSpc>
              <a:buFont typeface="Wingdings 2" pitchFamily="18" charset="2"/>
              <a:buNone/>
            </a:pPr>
            <a:endParaRPr lang="en-US" sz="1636" dirty="0">
              <a:solidFill>
                <a:schemeClr val="bg1"/>
              </a:solidFill>
            </a:endParaRPr>
          </a:p>
        </p:txBody>
      </p:sp>
      <p:sp>
        <p:nvSpPr>
          <p:cNvPr id="3" name="Title 2"/>
          <p:cNvSpPr>
            <a:spLocks noGrp="1"/>
          </p:cNvSpPr>
          <p:nvPr>
            <p:ph type="title"/>
          </p:nvPr>
        </p:nvSpPr>
        <p:spPr/>
        <p:txBody>
          <a:bodyPr/>
          <a:lstStyle/>
          <a:p>
            <a:r>
              <a:rPr lang="en-US" dirty="0"/>
              <a:t>Examples </a:t>
            </a:r>
            <a:r>
              <a:rPr lang="en-US" dirty="0" smtClean="0"/>
              <a:t>of IRS Readiness</a:t>
            </a:r>
            <a:endParaRPr lang="en-US" dirty="0"/>
          </a:p>
        </p:txBody>
      </p:sp>
      <p:sp>
        <p:nvSpPr>
          <p:cNvPr id="11" name="Content Placeholder 3"/>
          <p:cNvSpPr txBox="1">
            <a:spLocks/>
          </p:cNvSpPr>
          <p:nvPr/>
        </p:nvSpPr>
        <p:spPr>
          <a:xfrm>
            <a:off x="5348305" y="1341778"/>
            <a:ext cx="2625390" cy="218608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600" b="1" kern="1200" dirty="0" smtClean="0">
                <a:solidFill>
                  <a:schemeClr val="tx1"/>
                </a:solidFill>
                <a:latin typeface="+mn-lt"/>
                <a:ea typeface="+mn-ea"/>
                <a:cs typeface="+mn-cs"/>
              </a:defRPr>
            </a:lvl2pPr>
            <a:lvl3pPr marL="176400" marR="0" indent="-17640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defRPr lang="en-US" sz="1600" kern="1200">
                <a:solidFill>
                  <a:schemeClr val="tx1"/>
                </a:solidFill>
                <a:latin typeface="+mn-lt"/>
                <a:ea typeface="+mn-ea"/>
                <a:cs typeface="+mn-cs"/>
              </a:defRPr>
            </a:lvl3pPr>
            <a:lvl4pPr marL="356400" marR="0" indent="-176400" algn="l" defTabSz="914400"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4pPr>
            <a:lvl5pPr marL="530352" marR="0" indent="-176400" algn="l" defTabSz="798513"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658368" marR="0" indent="-176400"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Bef>
                <a:spcPts val="273"/>
              </a:spcBef>
              <a:spcAft>
                <a:spcPts val="0"/>
              </a:spcAft>
              <a:buNone/>
            </a:pPr>
            <a:r>
              <a:rPr sz="1273" b="1" dirty="0">
                <a:solidFill>
                  <a:prstClr val="black"/>
                </a:solidFill>
              </a:rPr>
              <a:t>High profile individual</a:t>
            </a:r>
          </a:p>
          <a:p>
            <a:pPr marL="212150" lvl="3" indent="-212150">
              <a:spcBef>
                <a:spcPts val="273"/>
              </a:spcBef>
              <a:spcAft>
                <a:spcPts val="0"/>
              </a:spcAft>
              <a:buFont typeface="Arial" panose="020B0604020202020204" pitchFamily="34" charset="0"/>
              <a:buChar char="•"/>
            </a:pPr>
            <a:r>
              <a:rPr sz="1273" dirty="0">
                <a:solidFill>
                  <a:prstClr val="black"/>
                </a:solidFill>
              </a:rPr>
              <a:t>Considering political career and release of tax return to the public</a:t>
            </a:r>
          </a:p>
          <a:p>
            <a:pPr marL="212150" lvl="3" indent="-212150">
              <a:spcBef>
                <a:spcPts val="273"/>
              </a:spcBef>
              <a:spcAft>
                <a:spcPts val="0"/>
              </a:spcAft>
              <a:buFont typeface="Arial" panose="020B0604020202020204" pitchFamily="34" charset="0"/>
              <a:buChar char="•"/>
            </a:pPr>
            <a:r>
              <a:rPr sz="1273" dirty="0">
                <a:solidFill>
                  <a:prstClr val="black"/>
                </a:solidFill>
              </a:rPr>
              <a:t>Multiple charities and political contributions</a:t>
            </a:r>
          </a:p>
          <a:p>
            <a:pPr marL="0" lvl="2" indent="0">
              <a:spcBef>
                <a:spcPts val="1091"/>
              </a:spcBef>
              <a:spcAft>
                <a:spcPts val="0"/>
              </a:spcAft>
              <a:buNone/>
            </a:pPr>
            <a:r>
              <a:rPr sz="1273" b="1" dirty="0">
                <a:solidFill>
                  <a:prstClr val="black"/>
                </a:solidFill>
              </a:rPr>
              <a:t>Services provided</a:t>
            </a:r>
          </a:p>
          <a:p>
            <a:pPr marL="212150" lvl="3" indent="-212150">
              <a:spcBef>
                <a:spcPts val="273"/>
              </a:spcBef>
              <a:spcAft>
                <a:spcPts val="0"/>
              </a:spcAft>
              <a:buFont typeface="Arial" panose="020B0604020202020204" pitchFamily="34" charset="0"/>
              <a:buChar char="•"/>
            </a:pPr>
            <a:r>
              <a:rPr sz="1273" dirty="0">
                <a:solidFill>
                  <a:prstClr val="black"/>
                </a:solidFill>
              </a:rPr>
              <a:t>Full assessment of year 1 tax return</a:t>
            </a:r>
          </a:p>
          <a:p>
            <a:pPr marL="212150" lvl="3" indent="-212150">
              <a:spcBef>
                <a:spcPts val="273"/>
              </a:spcBef>
              <a:spcAft>
                <a:spcPts val="0"/>
              </a:spcAft>
              <a:buFont typeface="Arial" panose="020B0604020202020204" pitchFamily="34" charset="0"/>
              <a:buChar char="•"/>
            </a:pPr>
            <a:r>
              <a:rPr sz="1273" dirty="0">
                <a:solidFill>
                  <a:prstClr val="black"/>
                </a:solidFill>
              </a:rPr>
              <a:t>Became ongoing annual project</a:t>
            </a:r>
          </a:p>
          <a:p>
            <a:pPr>
              <a:spcBef>
                <a:spcPts val="273"/>
              </a:spcBef>
              <a:spcAft>
                <a:spcPts val="0"/>
              </a:spcAft>
            </a:pPr>
            <a:endParaRPr lang="en-US" sz="1273" dirty="0">
              <a:solidFill>
                <a:prstClr val="black"/>
              </a:solidFill>
            </a:endParaRPr>
          </a:p>
        </p:txBody>
      </p:sp>
      <p:sp>
        <p:nvSpPr>
          <p:cNvPr id="15" name="Content Placeholder 3"/>
          <p:cNvSpPr txBox="1">
            <a:spLocks/>
          </p:cNvSpPr>
          <p:nvPr/>
        </p:nvSpPr>
        <p:spPr>
          <a:xfrm>
            <a:off x="1629867" y="2126447"/>
            <a:ext cx="3015365" cy="3222196"/>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600" b="1" kern="1200" dirty="0" smtClean="0">
                <a:solidFill>
                  <a:schemeClr val="tx1"/>
                </a:solidFill>
                <a:latin typeface="+mn-lt"/>
                <a:ea typeface="+mn-ea"/>
                <a:cs typeface="+mn-cs"/>
              </a:defRPr>
            </a:lvl2pPr>
            <a:lvl3pPr marL="176400" marR="0" indent="-17640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defRPr lang="en-US" sz="1600" kern="1200">
                <a:solidFill>
                  <a:schemeClr val="tx1"/>
                </a:solidFill>
                <a:latin typeface="+mn-lt"/>
                <a:ea typeface="+mn-ea"/>
                <a:cs typeface="+mn-cs"/>
              </a:defRPr>
            </a:lvl3pPr>
            <a:lvl4pPr marL="356400" marR="0" indent="-176400" algn="l" defTabSz="914400"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4pPr>
            <a:lvl5pPr marL="530352" marR="0" indent="-176400" algn="l" defTabSz="798513"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658368" marR="0" indent="-176400"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Bef>
                <a:spcPts val="273"/>
              </a:spcBef>
              <a:spcAft>
                <a:spcPts val="0"/>
              </a:spcAft>
              <a:buNone/>
            </a:pPr>
            <a:r>
              <a:rPr lang="en-US" sz="1273" b="1" dirty="0"/>
              <a:t>Highly complex individual</a:t>
            </a:r>
          </a:p>
          <a:p>
            <a:pPr marL="212150" lvl="3" indent="-212150">
              <a:spcBef>
                <a:spcPts val="273"/>
              </a:spcBef>
              <a:spcAft>
                <a:spcPts val="0"/>
              </a:spcAft>
              <a:buFont typeface="Arial" panose="020B0604020202020204" pitchFamily="34" charset="0"/>
              <a:buChar char="•"/>
            </a:pPr>
            <a:r>
              <a:rPr lang="en-US" sz="1273" dirty="0"/>
              <a:t>Multiple business lines</a:t>
            </a:r>
          </a:p>
          <a:p>
            <a:pPr marL="212150" lvl="3" indent="-212150">
              <a:spcBef>
                <a:spcPts val="273"/>
              </a:spcBef>
              <a:spcAft>
                <a:spcPts val="0"/>
              </a:spcAft>
              <a:buFont typeface="Arial" panose="020B0604020202020204" pitchFamily="34" charset="0"/>
              <a:buChar char="•"/>
            </a:pPr>
            <a:r>
              <a:rPr lang="en-US" sz="1273" dirty="0"/>
              <a:t>Airplanes</a:t>
            </a:r>
          </a:p>
          <a:p>
            <a:pPr marL="212150" lvl="3" indent="-212150">
              <a:spcBef>
                <a:spcPts val="273"/>
              </a:spcBef>
              <a:spcAft>
                <a:spcPts val="0"/>
              </a:spcAft>
              <a:buFont typeface="Arial" panose="020B0604020202020204" pitchFamily="34" charset="0"/>
              <a:buChar char="•"/>
            </a:pPr>
            <a:r>
              <a:rPr lang="en-US" sz="1273" dirty="0"/>
              <a:t>Residency issues</a:t>
            </a:r>
          </a:p>
          <a:p>
            <a:pPr marL="212150" lvl="3" indent="-212150">
              <a:spcBef>
                <a:spcPts val="273"/>
              </a:spcBef>
              <a:spcAft>
                <a:spcPts val="0"/>
              </a:spcAft>
              <a:buFont typeface="Arial" panose="020B0604020202020204" pitchFamily="34" charset="0"/>
              <a:buChar char="•"/>
            </a:pPr>
            <a:r>
              <a:rPr lang="en-US" sz="1273" dirty="0"/>
              <a:t>Employment tax considerations</a:t>
            </a:r>
          </a:p>
          <a:p>
            <a:pPr marL="212150" lvl="3" indent="-212150">
              <a:spcBef>
                <a:spcPts val="273"/>
              </a:spcBef>
              <a:spcAft>
                <a:spcPts val="0"/>
              </a:spcAft>
              <a:buFont typeface="Arial" panose="020B0604020202020204" pitchFamily="34" charset="0"/>
              <a:buChar char="•"/>
            </a:pPr>
            <a:r>
              <a:rPr lang="en-US" sz="1273" dirty="0"/>
              <a:t>Charitable contributions</a:t>
            </a:r>
          </a:p>
          <a:p>
            <a:pPr marL="212150" lvl="3" indent="-212150">
              <a:spcBef>
                <a:spcPts val="273"/>
              </a:spcBef>
              <a:spcAft>
                <a:spcPts val="0"/>
              </a:spcAft>
              <a:buFont typeface="Arial" panose="020B0604020202020204" pitchFamily="34" charset="0"/>
              <a:buChar char="•"/>
            </a:pPr>
            <a:r>
              <a:rPr lang="en-US" sz="1273" dirty="0"/>
              <a:t>Mix of business and personal expenses</a:t>
            </a:r>
          </a:p>
          <a:p>
            <a:pPr marL="212150" lvl="3" indent="-212150">
              <a:spcBef>
                <a:spcPts val="273"/>
              </a:spcBef>
              <a:spcAft>
                <a:spcPts val="0"/>
              </a:spcAft>
              <a:buFont typeface="Arial" panose="020B0604020202020204" pitchFamily="34" charset="0"/>
              <a:buChar char="•"/>
            </a:pPr>
            <a:r>
              <a:rPr lang="en-US" sz="1273" dirty="0"/>
              <a:t>Private foundation</a:t>
            </a:r>
          </a:p>
          <a:p>
            <a:pPr marL="212150" lvl="3" indent="-212150">
              <a:spcBef>
                <a:spcPts val="273"/>
              </a:spcBef>
              <a:spcAft>
                <a:spcPts val="0"/>
              </a:spcAft>
              <a:buFont typeface="Arial" panose="020B0604020202020204" pitchFamily="34" charset="0"/>
              <a:buChar char="•"/>
            </a:pPr>
            <a:r>
              <a:rPr lang="en-US" sz="1273" dirty="0"/>
              <a:t>Transitions within the family office</a:t>
            </a:r>
          </a:p>
          <a:p>
            <a:pPr marL="0" lvl="2" indent="0">
              <a:spcBef>
                <a:spcPts val="1091"/>
              </a:spcBef>
              <a:spcAft>
                <a:spcPts val="0"/>
              </a:spcAft>
              <a:buNone/>
            </a:pPr>
            <a:r>
              <a:rPr lang="en-US" sz="1273" b="1" dirty="0"/>
              <a:t>Services provided</a:t>
            </a:r>
          </a:p>
          <a:p>
            <a:pPr marL="212150" lvl="3" indent="-212150">
              <a:spcBef>
                <a:spcPts val="273"/>
              </a:spcBef>
              <a:spcAft>
                <a:spcPts val="0"/>
              </a:spcAft>
              <a:buFont typeface="Arial" panose="020B0604020202020204" pitchFamily="34" charset="0"/>
              <a:buChar char="•"/>
            </a:pPr>
            <a:r>
              <a:rPr lang="en-US" sz="1273" dirty="0"/>
              <a:t>Full IRS readiness assessment</a:t>
            </a:r>
          </a:p>
          <a:p>
            <a:pPr marL="212150" lvl="3" indent="-212150">
              <a:spcBef>
                <a:spcPts val="273"/>
              </a:spcBef>
              <a:spcAft>
                <a:spcPts val="0"/>
              </a:spcAft>
              <a:buFont typeface="Arial" panose="020B0604020202020204" pitchFamily="34" charset="0"/>
              <a:buChar char="•"/>
            </a:pPr>
            <a:r>
              <a:rPr lang="en-US" sz="1273" dirty="0"/>
              <a:t>Focus on documentation and procedures</a:t>
            </a:r>
          </a:p>
          <a:p>
            <a:pPr>
              <a:spcBef>
                <a:spcPts val="273"/>
              </a:spcBef>
              <a:spcAft>
                <a:spcPts val="0"/>
              </a:spcAft>
            </a:pPr>
            <a:endParaRPr lang="en-US" sz="1273" dirty="0">
              <a:solidFill>
                <a:prstClr val="black"/>
              </a:solidFill>
            </a:endParaRPr>
          </a:p>
        </p:txBody>
      </p:sp>
      <p:sp>
        <p:nvSpPr>
          <p:cNvPr id="17" name="Freeform 765"/>
          <p:cNvSpPr>
            <a:spLocks noChangeAspect="1" noEditPoints="1"/>
          </p:cNvSpPr>
          <p:nvPr/>
        </p:nvSpPr>
        <p:spPr bwMode="auto">
          <a:xfrm>
            <a:off x="908848" y="2097762"/>
            <a:ext cx="539125" cy="539265"/>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6">
              <a:lumMod val="75000"/>
            </a:schemeClr>
          </a:solidFill>
          <a:ln>
            <a:noFill/>
          </a:ln>
          <a:extLst/>
        </p:spPr>
        <p:txBody>
          <a:bodyPr vert="horz" wrap="square" lIns="83112" tIns="41555" rIns="83112" bIns="41555" numCol="1" anchor="t" anchorCtr="0" compatLnSpc="1">
            <a:prstTxWarp prst="textNoShape">
              <a:avLst/>
            </a:prstTxWarp>
          </a:bodyPr>
          <a:lstStyle/>
          <a:p>
            <a:endParaRPr lang="en-GB" sz="727" dirty="0"/>
          </a:p>
        </p:txBody>
      </p:sp>
      <p:sp>
        <p:nvSpPr>
          <p:cNvPr id="19" name="Freeform 765"/>
          <p:cNvSpPr>
            <a:spLocks noChangeAspect="1" noEditPoints="1"/>
          </p:cNvSpPr>
          <p:nvPr/>
        </p:nvSpPr>
        <p:spPr bwMode="auto">
          <a:xfrm>
            <a:off x="4598619" y="1484290"/>
            <a:ext cx="539125" cy="539265"/>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a:extLst/>
        </p:spPr>
        <p:txBody>
          <a:bodyPr vert="horz" wrap="square" lIns="83112" tIns="41555" rIns="83112" bIns="41555" numCol="1" anchor="t" anchorCtr="0" compatLnSpc="1">
            <a:prstTxWarp prst="textNoShape">
              <a:avLst/>
            </a:prstTxWarp>
          </a:bodyPr>
          <a:lstStyle/>
          <a:p>
            <a:endParaRPr lang="en-GB" sz="727" dirty="0"/>
          </a:p>
        </p:txBody>
      </p:sp>
      <p:sp>
        <p:nvSpPr>
          <p:cNvPr id="20" name="Content Placeholder 3"/>
          <p:cNvSpPr txBox="1">
            <a:spLocks/>
          </p:cNvSpPr>
          <p:nvPr/>
        </p:nvSpPr>
        <p:spPr>
          <a:xfrm>
            <a:off x="6035775" y="4152244"/>
            <a:ext cx="2065177" cy="172495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600" b="1" kern="1200" dirty="0" smtClean="0">
                <a:solidFill>
                  <a:schemeClr val="tx1"/>
                </a:solidFill>
                <a:latin typeface="+mn-lt"/>
                <a:ea typeface="+mn-ea"/>
                <a:cs typeface="+mn-cs"/>
              </a:defRPr>
            </a:lvl2pPr>
            <a:lvl3pPr marL="176400" marR="0" indent="-176400" algn="l" defTabSz="914400" rtl="0" eaLnBrk="1" fontAlgn="auto" latinLnBrk="0" hangingPunct="1">
              <a:lnSpc>
                <a:spcPct val="100000"/>
              </a:lnSpc>
              <a:spcBef>
                <a:spcPts val="0"/>
              </a:spcBef>
              <a:spcAft>
                <a:spcPts val="1000"/>
              </a:spcAft>
              <a:buClrTx/>
              <a:buSzPct val="100000"/>
              <a:buFont typeface="Arial" panose="020B0604020202020204" pitchFamily="34" charset="0"/>
              <a:buChar char="•"/>
              <a:tabLst/>
              <a:defRPr lang="en-US" sz="1600" kern="1200">
                <a:solidFill>
                  <a:schemeClr val="tx1"/>
                </a:solidFill>
                <a:latin typeface="+mn-lt"/>
                <a:ea typeface="+mn-ea"/>
                <a:cs typeface="+mn-cs"/>
              </a:defRPr>
            </a:lvl3pPr>
            <a:lvl4pPr marL="356400" marR="0" indent="-176400" algn="l" defTabSz="914400"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4pPr>
            <a:lvl5pPr marL="530352" marR="0" indent="-176400" algn="l" defTabSz="798513" rtl="0" eaLnBrk="1" fontAlgn="auto" latinLnBrk="0" hangingPunct="1">
              <a:lnSpc>
                <a:spcPct val="100000"/>
              </a:lnSpc>
              <a:spcBef>
                <a:spcPts val="0"/>
              </a:spcBef>
              <a:spcAft>
                <a:spcPts val="1000"/>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658368" marR="0" indent="-176400"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2" indent="0">
              <a:spcBef>
                <a:spcPts val="273"/>
              </a:spcBef>
              <a:spcAft>
                <a:spcPts val="0"/>
              </a:spcAft>
              <a:buNone/>
            </a:pPr>
            <a:r>
              <a:rPr sz="1273" b="1" dirty="0">
                <a:solidFill>
                  <a:prstClr val="black"/>
                </a:solidFill>
              </a:rPr>
              <a:t>Individual concerned </a:t>
            </a:r>
            <a:br>
              <a:rPr sz="1273" b="1" dirty="0">
                <a:solidFill>
                  <a:prstClr val="black"/>
                </a:solidFill>
              </a:rPr>
            </a:br>
            <a:r>
              <a:rPr sz="1273" b="1" dirty="0">
                <a:solidFill>
                  <a:prstClr val="black"/>
                </a:solidFill>
              </a:rPr>
              <a:t>with a particular issue</a:t>
            </a:r>
          </a:p>
          <a:p>
            <a:pPr marL="212150" lvl="3" indent="-212150">
              <a:spcBef>
                <a:spcPts val="273"/>
              </a:spcBef>
              <a:spcAft>
                <a:spcPts val="0"/>
              </a:spcAft>
              <a:buFont typeface="Arial" panose="020B0604020202020204" pitchFamily="34" charset="0"/>
              <a:buChar char="•"/>
            </a:pPr>
            <a:r>
              <a:rPr sz="1273" dirty="0">
                <a:solidFill>
                  <a:prstClr val="black"/>
                </a:solidFill>
              </a:rPr>
              <a:t>Status as a real estate professional</a:t>
            </a:r>
          </a:p>
          <a:p>
            <a:pPr marL="0" lvl="2" indent="0">
              <a:spcBef>
                <a:spcPts val="1091"/>
              </a:spcBef>
              <a:spcAft>
                <a:spcPts val="0"/>
              </a:spcAft>
              <a:buNone/>
            </a:pPr>
            <a:r>
              <a:rPr sz="1273" b="1" dirty="0">
                <a:solidFill>
                  <a:prstClr val="black"/>
                </a:solidFill>
              </a:rPr>
              <a:t>Services provided</a:t>
            </a:r>
          </a:p>
          <a:p>
            <a:pPr marL="212150" lvl="3" indent="-212150">
              <a:spcBef>
                <a:spcPts val="273"/>
              </a:spcBef>
              <a:spcAft>
                <a:spcPts val="0"/>
              </a:spcAft>
              <a:buFont typeface="Arial" panose="020B0604020202020204" pitchFamily="34" charset="0"/>
              <a:buChar char="•"/>
            </a:pPr>
            <a:r>
              <a:rPr sz="1273" dirty="0">
                <a:solidFill>
                  <a:prstClr val="black"/>
                </a:solidFill>
              </a:rPr>
              <a:t>Assessment of specified issue and related documentation</a:t>
            </a:r>
          </a:p>
        </p:txBody>
      </p:sp>
      <p:sp>
        <p:nvSpPr>
          <p:cNvPr id="22" name="Freeform 765"/>
          <p:cNvSpPr>
            <a:spLocks noChangeAspect="1" noEditPoints="1"/>
          </p:cNvSpPr>
          <p:nvPr/>
        </p:nvSpPr>
        <p:spPr bwMode="auto">
          <a:xfrm>
            <a:off x="5431141" y="4184386"/>
            <a:ext cx="539125" cy="539265"/>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2"/>
          </a:solidFill>
          <a:ln>
            <a:noFill/>
          </a:ln>
          <a:extLst/>
        </p:spPr>
        <p:txBody>
          <a:bodyPr vert="horz" wrap="square" lIns="83112" tIns="41555" rIns="83112" bIns="41555" numCol="1" anchor="t" anchorCtr="0" compatLnSpc="1">
            <a:prstTxWarp prst="textNoShape">
              <a:avLst/>
            </a:prstTxWarp>
          </a:bodyPr>
          <a:lstStyle/>
          <a:p>
            <a:endParaRPr lang="en-GB" sz="727" dirty="0"/>
          </a:p>
        </p:txBody>
      </p:sp>
    </p:spTree>
    <p:extLst>
      <p:ext uri="{BB962C8B-B14F-4D97-AF65-F5344CB8AC3E}">
        <p14:creationId xmlns:p14="http://schemas.microsoft.com/office/powerpoint/2010/main" val="406659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Private Wealth Tax Controversies Brochure</a:t>
            </a:r>
            <a:endParaRPr lang="en-US" dirty="0"/>
          </a:p>
        </p:txBody>
      </p:sp>
      <p:pic>
        <p:nvPicPr>
          <p:cNvPr id="6" name="Picture 5"/>
          <p:cNvPicPr>
            <a:picLocks noChangeAspect="1"/>
          </p:cNvPicPr>
          <p:nvPr/>
        </p:nvPicPr>
        <p:blipFill>
          <a:blip r:embed="rId3"/>
          <a:stretch>
            <a:fillRect/>
          </a:stretch>
        </p:blipFill>
        <p:spPr>
          <a:xfrm>
            <a:off x="1516363" y="1269448"/>
            <a:ext cx="6272201" cy="4886668"/>
          </a:xfrm>
          <a:prstGeom prst="rect">
            <a:avLst/>
          </a:prstGeom>
        </p:spPr>
      </p:pic>
    </p:spTree>
    <p:extLst>
      <p:ext uri="{BB962C8B-B14F-4D97-AF65-F5344CB8AC3E}">
        <p14:creationId xmlns:p14="http://schemas.microsoft.com/office/powerpoint/2010/main" val="26159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36023" y="1800668"/>
            <a:ext cx="7671955" cy="3386127"/>
          </a:xfrm>
          <a:prstGeom prst="rect">
            <a:avLst/>
          </a:prstGeom>
        </p:spPr>
        <p:txBody>
          <a:bodyPr/>
          <a:lstStyle/>
          <a:p>
            <a:pPr marL="0" lvl="1" indent="0">
              <a:buNone/>
            </a:pPr>
            <a:endParaRPr lang="en-US" b="1" dirty="0" smtClean="0"/>
          </a:p>
          <a:p>
            <a:pPr>
              <a:defRPr/>
            </a:pPr>
            <a:r>
              <a:rPr lang="en-US" sz="1091" dirty="0">
                <a:ea typeface="Calibri" pitchFamily="34" charset="0"/>
                <a:cs typeface="Times New Roman" pitchFamily="18" charset="0"/>
              </a:rPr>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presentation. </a:t>
            </a:r>
          </a:p>
          <a:p>
            <a:pPr>
              <a:defRPr/>
            </a:pPr>
            <a:endParaRPr lang="en-US" sz="1091" dirty="0">
              <a:ea typeface="Calibri" pitchFamily="34" charset="0"/>
              <a:cs typeface="Times New Roman" pitchFamily="18" charset="0"/>
            </a:endParaRPr>
          </a:p>
          <a:p>
            <a:pPr>
              <a:defRPr/>
            </a:pPr>
            <a:endParaRPr lang="en-US" sz="1091" dirty="0">
              <a:ea typeface="Calibri" pitchFamily="34" charset="0"/>
              <a:cs typeface="Times New Roman" pitchFamily="18" charset="0"/>
            </a:endParaRPr>
          </a:p>
        </p:txBody>
      </p:sp>
      <p:sp>
        <p:nvSpPr>
          <p:cNvPr id="3" name="Title 2"/>
          <p:cNvSpPr>
            <a:spLocks noGrp="1"/>
          </p:cNvSpPr>
          <p:nvPr>
            <p:ph type="title"/>
          </p:nvPr>
        </p:nvSpPr>
        <p:spPr/>
        <p:txBody>
          <a:bodyPr/>
          <a:lstStyle/>
          <a:p>
            <a:r>
              <a:rPr lang="en-GB" b="1" dirty="0" smtClean="0"/>
              <a:t>About this Presentation</a:t>
            </a:r>
            <a:endParaRPr lang="en-US" b="1" dirty="0"/>
          </a:p>
        </p:txBody>
      </p:sp>
    </p:spTree>
    <p:custDataLst>
      <p:tags r:id="rId1"/>
    </p:custDataLst>
    <p:extLst>
      <p:ext uri="{BB962C8B-B14F-4D97-AF65-F5344CB8AC3E}">
        <p14:creationId xmlns:p14="http://schemas.microsoft.com/office/powerpoint/2010/main" val="40286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21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Retirements Continue with Limited Hiring</a:t>
            </a:r>
            <a:endParaRPr lang="en-US" dirty="0"/>
          </a:p>
        </p:txBody>
      </p:sp>
      <p:sp>
        <p:nvSpPr>
          <p:cNvPr id="4" name="Content Placeholder 3"/>
          <p:cNvSpPr>
            <a:spLocks noGrp="1"/>
          </p:cNvSpPr>
          <p:nvPr>
            <p:ph idx="1"/>
          </p:nvPr>
        </p:nvSpPr>
        <p:spPr/>
        <p:txBody>
          <a:bodyPr/>
          <a:lstStyle/>
          <a:p>
            <a:endParaRPr lang="en-US" dirty="0"/>
          </a:p>
        </p:txBody>
      </p:sp>
      <p:grpSp>
        <p:nvGrpSpPr>
          <p:cNvPr id="5" name="Group 4"/>
          <p:cNvGrpSpPr/>
          <p:nvPr/>
        </p:nvGrpSpPr>
        <p:grpSpPr>
          <a:xfrm>
            <a:off x="635679" y="1718735"/>
            <a:ext cx="7799459" cy="3969371"/>
            <a:chOff x="352425" y="3615848"/>
            <a:chExt cx="8469025" cy="1097280"/>
          </a:xfrm>
        </p:grpSpPr>
        <p:sp>
          <p:nvSpPr>
            <p:cNvPr id="6" name="Freeform 5"/>
            <p:cNvSpPr/>
            <p:nvPr/>
          </p:nvSpPr>
          <p:spPr>
            <a:xfrm>
              <a:off x="1906907" y="3615848"/>
              <a:ext cx="6914543" cy="109728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127" tIns="83127" rIns="83127" bIns="83127" numCol="1" spcCol="1270" anchor="ctr" anchorCtr="0">
              <a:noAutofit/>
            </a:bodyPr>
            <a:lstStyle/>
            <a:p>
              <a:pPr marL="155834" lvl="1" indent="-155834" defTabSz="831096">
                <a:spcBef>
                  <a:spcPts val="273"/>
                </a:spcBef>
                <a:buSzPct val="100000"/>
                <a:buFont typeface="Arial" panose="020B0604020202020204" pitchFamily="34" charset="0"/>
                <a:buChar char="•"/>
              </a:pPr>
              <a:r>
                <a:rPr lang="en-US" sz="1636" dirty="0">
                  <a:solidFill>
                    <a:schemeClr val="tx1"/>
                  </a:solidFill>
                </a:rPr>
                <a:t>Over 40% of managers and 50% of executives were eligible to retire in </a:t>
              </a:r>
              <a:r>
                <a:rPr lang="en-US" sz="1636" dirty="0" smtClean="0">
                  <a:solidFill>
                    <a:schemeClr val="tx1"/>
                  </a:solidFill>
                </a:rPr>
                <a:t>2016</a:t>
              </a:r>
            </a:p>
            <a:p>
              <a:pPr marL="155834" lvl="1" indent="-155834" defTabSz="831096">
                <a:spcBef>
                  <a:spcPts val="273"/>
                </a:spcBef>
                <a:buSzPct val="100000"/>
                <a:buFont typeface="Arial" panose="020B0604020202020204" pitchFamily="34" charset="0"/>
                <a:buChar char="•"/>
              </a:pPr>
              <a:endParaRPr lang="en-US" sz="1636" dirty="0">
                <a:solidFill>
                  <a:schemeClr val="tx1"/>
                </a:solidFill>
              </a:endParaRPr>
            </a:p>
            <a:p>
              <a:pPr marL="155834" lvl="1" indent="-155834" defTabSz="831096">
                <a:spcBef>
                  <a:spcPts val="273"/>
                </a:spcBef>
                <a:buSzPct val="100000"/>
                <a:buFont typeface="Arial" panose="020B0604020202020204" pitchFamily="34" charset="0"/>
                <a:buChar char="•"/>
              </a:pPr>
              <a:r>
                <a:rPr lang="en-US" sz="1636" dirty="0">
                  <a:solidFill>
                    <a:schemeClr val="tx1"/>
                  </a:solidFill>
                </a:rPr>
                <a:t>Almost 25% of overall workforce was eligible to retire in 2016 and this increases to 40% over next 3 years </a:t>
              </a:r>
              <a:endParaRPr lang="en-US" sz="1636" dirty="0" smtClean="0">
                <a:solidFill>
                  <a:schemeClr val="tx1"/>
                </a:solidFill>
              </a:endParaRPr>
            </a:p>
            <a:p>
              <a:pPr marL="155834" lvl="1" indent="-155834" defTabSz="831096">
                <a:spcBef>
                  <a:spcPts val="273"/>
                </a:spcBef>
                <a:buSzPct val="100000"/>
                <a:buFont typeface="Arial" panose="020B0604020202020204" pitchFamily="34" charset="0"/>
                <a:buChar char="•"/>
              </a:pPr>
              <a:endParaRPr lang="en-US" sz="1636" dirty="0">
                <a:solidFill>
                  <a:schemeClr val="tx1"/>
                </a:solidFill>
              </a:endParaRPr>
            </a:p>
            <a:p>
              <a:pPr marL="155834" lvl="1" indent="-155834" defTabSz="831096">
                <a:spcBef>
                  <a:spcPts val="273"/>
                </a:spcBef>
                <a:buSzPct val="100000"/>
                <a:buFont typeface="Arial" panose="020B0604020202020204" pitchFamily="34" charset="0"/>
                <a:buChar char="•"/>
              </a:pPr>
              <a:r>
                <a:rPr lang="en-US" sz="1636" dirty="0">
                  <a:solidFill>
                    <a:schemeClr val="tx1"/>
                  </a:solidFill>
                </a:rPr>
                <a:t>Practically no millennials are employed by the </a:t>
              </a:r>
              <a:r>
                <a:rPr lang="en-US" sz="1636" dirty="0" smtClean="0">
                  <a:solidFill>
                    <a:schemeClr val="tx1"/>
                  </a:solidFill>
                </a:rPr>
                <a:t>IRS</a:t>
              </a:r>
            </a:p>
            <a:p>
              <a:pPr marL="155834" lvl="1" indent="-155834" defTabSz="831096">
                <a:spcBef>
                  <a:spcPts val="273"/>
                </a:spcBef>
                <a:buSzPct val="100000"/>
                <a:buFont typeface="Arial" panose="020B0604020202020204" pitchFamily="34" charset="0"/>
                <a:buChar char="•"/>
              </a:pPr>
              <a:endParaRPr lang="en-US" sz="1636" dirty="0" smtClean="0">
                <a:solidFill>
                  <a:schemeClr val="tx1"/>
                </a:solidFill>
              </a:endParaRPr>
            </a:p>
            <a:p>
              <a:pPr marL="155834" lvl="1" indent="-155834" defTabSz="831096">
                <a:buSzPct val="100000"/>
                <a:buFont typeface="Arial" panose="020B0604020202020204" pitchFamily="34" charset="0"/>
                <a:buChar char="•"/>
              </a:pPr>
              <a:r>
                <a:rPr lang="en-US" sz="1636" dirty="0">
                  <a:solidFill>
                    <a:schemeClr val="tx1"/>
                  </a:solidFill>
                </a:rPr>
                <a:t>R</a:t>
              </a:r>
              <a:r>
                <a:rPr lang="en-US" sz="1636" dirty="0" smtClean="0">
                  <a:solidFill>
                    <a:schemeClr val="tx1"/>
                  </a:solidFill>
                </a:rPr>
                <a:t>evenue </a:t>
              </a:r>
              <a:r>
                <a:rPr lang="en-US" sz="1636" dirty="0">
                  <a:solidFill>
                    <a:schemeClr val="tx1"/>
                  </a:solidFill>
                </a:rPr>
                <a:t>agents down about 25% since </a:t>
              </a:r>
              <a:r>
                <a:rPr lang="en-US" sz="1636" dirty="0" smtClean="0">
                  <a:solidFill>
                    <a:schemeClr val="tx1"/>
                  </a:solidFill>
                </a:rPr>
                <a:t>FY10</a:t>
              </a:r>
            </a:p>
            <a:p>
              <a:pPr marL="0" lvl="1" defTabSz="831096">
                <a:buSzPct val="100000"/>
              </a:pPr>
              <a:endParaRPr lang="en-US" sz="1636" dirty="0">
                <a:solidFill>
                  <a:schemeClr val="tx1"/>
                </a:solidFill>
              </a:endParaRPr>
            </a:p>
            <a:p>
              <a:pPr marL="613034" lvl="2" indent="-155834" defTabSz="831096">
                <a:buSzPct val="100000"/>
                <a:buFont typeface="Arial" panose="020B0604020202020204" pitchFamily="34" charset="0"/>
                <a:buChar char="•"/>
              </a:pPr>
              <a:r>
                <a:rPr lang="en-US" sz="1636" dirty="0">
                  <a:solidFill>
                    <a:schemeClr val="tx1"/>
                  </a:solidFill>
                </a:rPr>
                <a:t>Over 21,000 fewer employees since </a:t>
              </a:r>
              <a:r>
                <a:rPr lang="en-US" sz="1636" dirty="0" smtClean="0">
                  <a:solidFill>
                    <a:schemeClr val="tx1"/>
                  </a:solidFill>
                </a:rPr>
                <a:t>FY10</a:t>
              </a:r>
            </a:p>
            <a:p>
              <a:pPr marL="457200" lvl="2" defTabSz="831096">
                <a:buSzPct val="100000"/>
              </a:pPr>
              <a:endParaRPr lang="en-US" sz="1636" dirty="0">
                <a:solidFill>
                  <a:schemeClr val="tx1"/>
                </a:solidFill>
              </a:endParaRPr>
            </a:p>
            <a:p>
              <a:pPr marL="613034" lvl="2" indent="-155834" defTabSz="831096">
                <a:buSzPct val="100000"/>
                <a:buFont typeface="Arial" panose="020B0604020202020204" pitchFamily="34" charset="0"/>
                <a:buChar char="•"/>
              </a:pPr>
              <a:r>
                <a:rPr lang="en-US" sz="1636" dirty="0">
                  <a:solidFill>
                    <a:schemeClr val="tx1"/>
                  </a:solidFill>
                </a:rPr>
                <a:t>Some new hires in certain areas, significantly SB/SE, including estate and gift tax agents</a:t>
              </a:r>
            </a:p>
            <a:p>
              <a:pPr marL="155834" lvl="1" indent="-155834" defTabSz="831096">
                <a:spcBef>
                  <a:spcPts val="273"/>
                </a:spcBef>
                <a:buSzPct val="100000"/>
                <a:buFont typeface="Arial" panose="020B0604020202020204" pitchFamily="34" charset="0"/>
                <a:buChar char="•"/>
              </a:pPr>
              <a:endParaRPr lang="en-US" sz="1636" dirty="0"/>
            </a:p>
          </p:txBody>
        </p:sp>
        <p:sp>
          <p:nvSpPr>
            <p:cNvPr id="7" name="Freeform 6"/>
            <p:cNvSpPr/>
            <p:nvPr/>
          </p:nvSpPr>
          <p:spPr>
            <a:xfrm>
              <a:off x="352425" y="3615848"/>
              <a:ext cx="1554481" cy="109728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626552">
                <a:lnSpc>
                  <a:spcPct val="90000"/>
                </a:lnSpc>
                <a:spcBef>
                  <a:spcPct val="0"/>
                </a:spcBef>
                <a:spcAft>
                  <a:spcPct val="35000"/>
                </a:spcAft>
              </a:pPr>
              <a:r>
                <a:rPr lang="en-US" sz="1273" b="1" dirty="0">
                  <a:solidFill>
                    <a:schemeClr val="bg1"/>
                  </a:solidFill>
                </a:rPr>
                <a:t>Retirements A</a:t>
              </a:r>
              <a:r>
                <a:rPr lang="en-US" sz="1273" b="1" dirty="0" smtClean="0">
                  <a:solidFill>
                    <a:schemeClr val="bg1"/>
                  </a:solidFill>
                </a:rPr>
                <a:t>re </a:t>
              </a:r>
            </a:p>
            <a:p>
              <a:pPr algn="ctr" defTabSz="2626552">
                <a:lnSpc>
                  <a:spcPct val="90000"/>
                </a:lnSpc>
                <a:spcBef>
                  <a:spcPct val="0"/>
                </a:spcBef>
                <a:spcAft>
                  <a:spcPct val="35000"/>
                </a:spcAft>
              </a:pPr>
              <a:r>
                <a:rPr lang="en-US" sz="1273" b="1" dirty="0" smtClean="0">
                  <a:solidFill>
                    <a:schemeClr val="bg1"/>
                  </a:solidFill>
                </a:rPr>
                <a:t>Looming</a:t>
              </a:r>
              <a:endParaRPr lang="en-US" sz="1273" dirty="0">
                <a:solidFill>
                  <a:schemeClr val="bg1"/>
                </a:solidFill>
              </a:endParaRPr>
            </a:p>
          </p:txBody>
        </p:sp>
      </p:grpSp>
    </p:spTree>
    <p:extLst>
      <p:ext uri="{BB962C8B-B14F-4D97-AF65-F5344CB8AC3E}">
        <p14:creationId xmlns:p14="http://schemas.microsoft.com/office/powerpoint/2010/main" val="31086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Morale Low But Starting to Improve</a:t>
            </a:r>
            <a:endParaRPr lang="en-US" dirty="0"/>
          </a:p>
        </p:txBody>
      </p:sp>
      <p:sp>
        <p:nvSpPr>
          <p:cNvPr id="4" name="Content Placeholder 3"/>
          <p:cNvSpPr>
            <a:spLocks noGrp="1"/>
          </p:cNvSpPr>
          <p:nvPr>
            <p:ph idx="1"/>
          </p:nvPr>
        </p:nvSpPr>
        <p:spPr/>
        <p:txBody>
          <a:bodyPr/>
          <a:lstStyle/>
          <a:p>
            <a:endParaRPr lang="en-US" dirty="0"/>
          </a:p>
        </p:txBody>
      </p:sp>
      <p:grpSp>
        <p:nvGrpSpPr>
          <p:cNvPr id="5" name="Group 4"/>
          <p:cNvGrpSpPr/>
          <p:nvPr/>
        </p:nvGrpSpPr>
        <p:grpSpPr>
          <a:xfrm>
            <a:off x="736023" y="2157642"/>
            <a:ext cx="7699113" cy="3810557"/>
            <a:chOff x="352425" y="4722731"/>
            <a:chExt cx="8469024" cy="1188720"/>
          </a:xfrm>
        </p:grpSpPr>
        <p:sp>
          <p:nvSpPr>
            <p:cNvPr id="6" name="Freeform 5"/>
            <p:cNvSpPr/>
            <p:nvPr/>
          </p:nvSpPr>
          <p:spPr>
            <a:xfrm>
              <a:off x="1906906" y="4722731"/>
              <a:ext cx="6914543" cy="118872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127" tIns="83127" rIns="83127" bIns="83127" numCol="1" spcCol="1270" anchor="ctr" anchorCtr="0">
              <a:noAutofit/>
            </a:bodyPr>
            <a:lstStyle/>
            <a:p>
              <a:pPr marL="155834" lvl="1" indent="-155834" defTabSz="831096">
                <a:spcBef>
                  <a:spcPts val="273"/>
                </a:spcBef>
                <a:buSzPct val="100000"/>
                <a:buFont typeface="Arial" panose="020B0604020202020204" pitchFamily="34" charset="0"/>
                <a:buChar char="•"/>
              </a:pPr>
              <a:r>
                <a:rPr lang="en-US" sz="1636" dirty="0">
                  <a:solidFill>
                    <a:schemeClr val="tx1"/>
                  </a:solidFill>
                </a:rPr>
                <a:t>Many open supervisory positions are designated as “acting,” so new supervisor receives more responsibility but no grade/salary </a:t>
              </a:r>
              <a:r>
                <a:rPr lang="en-US" sz="1636" dirty="0" smtClean="0">
                  <a:solidFill>
                    <a:schemeClr val="tx1"/>
                  </a:solidFill>
                </a:rPr>
                <a:t>increase</a:t>
              </a:r>
            </a:p>
            <a:p>
              <a:pPr marL="0" lvl="1" defTabSz="831096">
                <a:spcBef>
                  <a:spcPts val="273"/>
                </a:spcBef>
                <a:buSzPct val="100000"/>
              </a:pPr>
              <a:endParaRPr lang="en-US" sz="1636" dirty="0">
                <a:solidFill>
                  <a:schemeClr val="tx1"/>
                </a:solidFill>
              </a:endParaRPr>
            </a:p>
            <a:p>
              <a:pPr marL="613034" lvl="2" indent="-155834" defTabSz="831096">
                <a:spcBef>
                  <a:spcPts val="273"/>
                </a:spcBef>
                <a:buSzPct val="100000"/>
                <a:buFont typeface="Arial" panose="020B0604020202020204" pitchFamily="34" charset="0"/>
                <a:buChar char="•"/>
              </a:pPr>
              <a:r>
                <a:rPr lang="en-US" sz="1636" dirty="0" smtClean="0">
                  <a:solidFill>
                    <a:schemeClr val="tx1"/>
                  </a:solidFill>
                </a:rPr>
                <a:t>Management decision-making can be impacted</a:t>
              </a:r>
            </a:p>
            <a:p>
              <a:pPr marL="155834" lvl="1" indent="-155834" defTabSz="831096">
                <a:spcBef>
                  <a:spcPts val="273"/>
                </a:spcBef>
                <a:buSzPct val="100000"/>
                <a:buFont typeface="Arial" panose="020B0604020202020204" pitchFamily="34" charset="0"/>
                <a:buChar char="•"/>
              </a:pPr>
              <a:endParaRPr lang="en-US" sz="1636" dirty="0">
                <a:solidFill>
                  <a:schemeClr val="tx1"/>
                </a:solidFill>
              </a:endParaRPr>
            </a:p>
            <a:p>
              <a:pPr marL="155834" lvl="1" indent="-155834" defTabSz="831096">
                <a:spcBef>
                  <a:spcPts val="273"/>
                </a:spcBef>
                <a:buSzPct val="100000"/>
                <a:buFont typeface="Arial" panose="020B0604020202020204" pitchFamily="34" charset="0"/>
                <a:buChar char="•"/>
              </a:pPr>
              <a:r>
                <a:rPr lang="en-US" sz="1636" dirty="0">
                  <a:solidFill>
                    <a:schemeClr val="tx1"/>
                  </a:solidFill>
                </a:rPr>
                <a:t>Effect of job uncertainty with new administration and </a:t>
              </a:r>
              <a:r>
                <a:rPr lang="en-US" sz="1636" dirty="0" smtClean="0">
                  <a:solidFill>
                    <a:schemeClr val="tx1"/>
                  </a:solidFill>
                </a:rPr>
                <a:t>leadership</a:t>
              </a:r>
            </a:p>
            <a:p>
              <a:pPr marL="0" lvl="1" defTabSz="831096">
                <a:spcBef>
                  <a:spcPts val="273"/>
                </a:spcBef>
                <a:buSzPct val="100000"/>
              </a:pPr>
              <a:endParaRPr lang="en-US" sz="1636" dirty="0" smtClean="0">
                <a:solidFill>
                  <a:schemeClr val="tx1"/>
                </a:solidFill>
              </a:endParaRPr>
            </a:p>
            <a:p>
              <a:pPr marL="155834" lvl="1" indent="-155834" defTabSz="831096">
                <a:spcBef>
                  <a:spcPts val="273"/>
                </a:spcBef>
                <a:buSzPct val="100000"/>
                <a:buFont typeface="Arial" panose="020B0604020202020204" pitchFamily="34" charset="0"/>
                <a:buChar char="•"/>
              </a:pPr>
              <a:r>
                <a:rPr lang="en-US" sz="1636" dirty="0" smtClean="0">
                  <a:solidFill>
                    <a:schemeClr val="tx1"/>
                  </a:solidFill>
                </a:rPr>
                <a:t>Management, agents, and administrative services are often in disparate locations</a:t>
              </a:r>
            </a:p>
            <a:p>
              <a:pPr marL="0" lvl="1" defTabSz="831096">
                <a:spcBef>
                  <a:spcPts val="273"/>
                </a:spcBef>
                <a:buSzPct val="100000"/>
              </a:pPr>
              <a:endParaRPr lang="en-US" sz="1636" dirty="0" smtClean="0">
                <a:solidFill>
                  <a:schemeClr val="tx1"/>
                </a:solidFill>
              </a:endParaRPr>
            </a:p>
          </p:txBody>
        </p:sp>
        <p:sp>
          <p:nvSpPr>
            <p:cNvPr id="7" name="Freeform 6"/>
            <p:cNvSpPr/>
            <p:nvPr/>
          </p:nvSpPr>
          <p:spPr>
            <a:xfrm>
              <a:off x="352425" y="4722731"/>
              <a:ext cx="1554481" cy="11887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626552">
                <a:lnSpc>
                  <a:spcPct val="90000"/>
                </a:lnSpc>
                <a:spcBef>
                  <a:spcPct val="0"/>
                </a:spcBef>
                <a:spcAft>
                  <a:spcPct val="35000"/>
                </a:spcAft>
              </a:pPr>
              <a:r>
                <a:rPr lang="en-US" sz="1273" b="1" dirty="0">
                  <a:solidFill>
                    <a:schemeClr val="bg1"/>
                  </a:solidFill>
                </a:rPr>
                <a:t>Acting </a:t>
              </a:r>
            </a:p>
            <a:p>
              <a:pPr algn="ctr" defTabSz="2626552">
                <a:lnSpc>
                  <a:spcPct val="90000"/>
                </a:lnSpc>
                <a:spcBef>
                  <a:spcPct val="0"/>
                </a:spcBef>
                <a:spcAft>
                  <a:spcPct val="35000"/>
                </a:spcAft>
              </a:pPr>
              <a:r>
                <a:rPr lang="en-US" sz="1273" b="1" dirty="0">
                  <a:solidFill>
                    <a:schemeClr val="bg1"/>
                  </a:solidFill>
                </a:rPr>
                <a:t>Mangers Create Challenges</a:t>
              </a:r>
            </a:p>
          </p:txBody>
        </p:sp>
      </p:grpSp>
    </p:spTree>
    <p:extLst>
      <p:ext uri="{BB962C8B-B14F-4D97-AF65-F5344CB8AC3E}">
        <p14:creationId xmlns:p14="http://schemas.microsoft.com/office/powerpoint/2010/main" val="380299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19728" y="1812275"/>
            <a:ext cx="5434600" cy="3846490"/>
          </a:xfrm>
        </p:spPr>
        <p:txBody>
          <a:bodyPr/>
          <a:lstStyle/>
          <a:p>
            <a:r>
              <a:rPr lang="en-US" sz="1600" dirty="0" smtClean="0"/>
              <a:t>The White House has tapped </a:t>
            </a:r>
            <a:r>
              <a:rPr lang="en-US" sz="1600" dirty="0"/>
              <a:t>a </a:t>
            </a:r>
            <a:r>
              <a:rPr lang="en-US" sz="1600" dirty="0" smtClean="0"/>
              <a:t>well-known Beverly </a:t>
            </a:r>
            <a:r>
              <a:rPr lang="en-US" sz="1600" dirty="0"/>
              <a:t>Hills tax attorney to be the next </a:t>
            </a:r>
            <a:r>
              <a:rPr lang="en-US" sz="1600" dirty="0" smtClean="0"/>
              <a:t>Commissioner.</a:t>
            </a:r>
          </a:p>
          <a:p>
            <a:pPr marL="259775" indent="-259775">
              <a:buFont typeface="Arial" panose="020B0604020202020204" pitchFamily="34" charset="0"/>
              <a:buChar char="•"/>
            </a:pPr>
            <a:r>
              <a:rPr lang="en-US" sz="1600" dirty="0" err="1" smtClean="0"/>
              <a:t>Rettig</a:t>
            </a:r>
            <a:r>
              <a:rPr lang="en-US" sz="1600" dirty="0" smtClean="0"/>
              <a:t> </a:t>
            </a:r>
            <a:r>
              <a:rPr lang="en-US" sz="1600" dirty="0"/>
              <a:t>will face the </a:t>
            </a:r>
            <a:r>
              <a:rPr lang="en-US" sz="1600" dirty="0" smtClean="0"/>
              <a:t>challenge </a:t>
            </a:r>
            <a:r>
              <a:rPr lang="en-US" sz="1600" dirty="0"/>
              <a:t>of implementing the new $1.5 trillion </a:t>
            </a:r>
            <a:r>
              <a:rPr lang="en-US" sz="1600" dirty="0" smtClean="0"/>
              <a:t>“tax reform” law </a:t>
            </a:r>
            <a:r>
              <a:rPr lang="en-US" sz="1600" dirty="0"/>
              <a:t>passed </a:t>
            </a:r>
            <a:r>
              <a:rPr lang="en-US" sz="1600" dirty="0" smtClean="0"/>
              <a:t>last </a:t>
            </a:r>
            <a:r>
              <a:rPr lang="en-US" sz="1600" dirty="0"/>
              <a:t>year, despite </a:t>
            </a:r>
            <a:r>
              <a:rPr lang="en-US" sz="1600" dirty="0" smtClean="0"/>
              <a:t>substantial cuts to the IRS budget since 2010.   </a:t>
            </a:r>
          </a:p>
          <a:p>
            <a:pPr marL="259775" indent="-259775">
              <a:buFont typeface="Arial" panose="020B0604020202020204" pitchFamily="34" charset="0"/>
              <a:buChar char="•"/>
            </a:pPr>
            <a:r>
              <a:rPr lang="en-US" sz="1600" dirty="0" smtClean="0"/>
              <a:t>Breaks </a:t>
            </a:r>
            <a:r>
              <a:rPr lang="en-US" sz="1600" dirty="0"/>
              <a:t>a 20-year precedent of IRS leaders having backgrounds in business or management, but not tax.  </a:t>
            </a:r>
          </a:p>
        </p:txBody>
      </p:sp>
      <p:sp>
        <p:nvSpPr>
          <p:cNvPr id="10" name="Title 9"/>
          <p:cNvSpPr>
            <a:spLocks noGrp="1"/>
          </p:cNvSpPr>
          <p:nvPr>
            <p:ph type="title"/>
          </p:nvPr>
        </p:nvSpPr>
        <p:spPr/>
        <p:txBody>
          <a:bodyPr/>
          <a:lstStyle/>
          <a:p>
            <a:r>
              <a:rPr lang="en-US" dirty="0" smtClean="0"/>
              <a:t>New IRS Commissioner</a:t>
            </a:r>
            <a:endParaRPr lang="en-US" noProof="0" dirty="0"/>
          </a:p>
        </p:txBody>
      </p:sp>
      <p:sp>
        <p:nvSpPr>
          <p:cNvPr id="32" name="Text Placeholder 31"/>
          <p:cNvSpPr>
            <a:spLocks noGrp="1"/>
          </p:cNvSpPr>
          <p:nvPr>
            <p:ph type="body" sz="quarter" idx="13"/>
          </p:nvPr>
        </p:nvSpPr>
        <p:spPr/>
        <p:txBody>
          <a:bodyPr/>
          <a:lstStyle/>
          <a:p>
            <a:r>
              <a:rPr lang="en-US" dirty="0" smtClean="0"/>
              <a:t>Chuck </a:t>
            </a:r>
            <a:r>
              <a:rPr lang="en-US" dirty="0" err="1" smtClean="0"/>
              <a:t>Rettig</a:t>
            </a:r>
            <a:r>
              <a:rPr lang="en-US" dirty="0" smtClean="0"/>
              <a:t> is Sworn is as IRS Commissioner</a:t>
            </a:r>
            <a:endParaRPr lang="en-US" noProof="0" dirty="0"/>
          </a:p>
        </p:txBody>
      </p:sp>
      <p:sp>
        <p:nvSpPr>
          <p:cNvPr id="4" name="Rectangle 3"/>
          <p:cNvSpPr/>
          <p:nvPr/>
        </p:nvSpPr>
        <p:spPr bwMode="gray">
          <a:xfrm>
            <a:off x="6012158" y="3972307"/>
            <a:ext cx="2417524" cy="1434230"/>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 The IRS Commissioner is “responsible for the administration and enforcement of the Internal Revenue laws”</a:t>
            </a:r>
          </a:p>
        </p:txBody>
      </p:sp>
      <p:pic>
        <p:nvPicPr>
          <p:cNvPr id="8" name="Picture 2" descr="http://www.american.edu/uploads/profiles/large/ksb_faculty_kau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638" y="1972614"/>
            <a:ext cx="1616858" cy="1616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808" y="1858652"/>
            <a:ext cx="1732518" cy="1732518"/>
          </a:xfrm>
          <a:prstGeom prst="rect">
            <a:avLst/>
          </a:prstGeom>
        </p:spPr>
      </p:pic>
    </p:spTree>
    <p:custDataLst>
      <p:tags r:id="rId1"/>
    </p:custDataLst>
    <p:extLst>
      <p:ext uri="{BB962C8B-B14F-4D97-AF65-F5344CB8AC3E}">
        <p14:creationId xmlns:p14="http://schemas.microsoft.com/office/powerpoint/2010/main" val="33380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519728" y="1812275"/>
            <a:ext cx="5434600" cy="3846490"/>
          </a:xfrm>
        </p:spPr>
        <p:txBody>
          <a:bodyPr/>
          <a:lstStyle/>
          <a:p>
            <a:r>
              <a:rPr lang="en-US" sz="1600" dirty="0" smtClean="0"/>
              <a:t>Michael </a:t>
            </a:r>
            <a:r>
              <a:rPr lang="en-US" sz="1600" dirty="0"/>
              <a:t>J. Desmond, a prominent tax lawyer, </a:t>
            </a:r>
            <a:r>
              <a:rPr lang="en-US" sz="1600" dirty="0" smtClean="0"/>
              <a:t>is nominated to </a:t>
            </a:r>
            <a:r>
              <a:rPr lang="en-US" sz="1600" dirty="0"/>
              <a:t>be the Chief Counsel for the </a:t>
            </a:r>
            <a:r>
              <a:rPr lang="en-US" sz="1600" dirty="0" smtClean="0"/>
              <a:t>IRS and </a:t>
            </a:r>
            <a:r>
              <a:rPr lang="en-US" sz="1600" dirty="0"/>
              <a:t>Assistant General Counsel in the Department of Treasury</a:t>
            </a:r>
            <a:r>
              <a:rPr lang="en-US" sz="1600" dirty="0" smtClean="0"/>
              <a:t>.</a:t>
            </a:r>
          </a:p>
          <a:p>
            <a:r>
              <a:rPr lang="en-US" sz="1600" dirty="0" smtClean="0"/>
              <a:t>Mr. Desmond has alternated between private practice and public service in the DOJ and Treasury, and has been running his own law firm in Santa Barbara, California, since 2012.</a:t>
            </a:r>
            <a:endParaRPr lang="en-US" dirty="0"/>
          </a:p>
        </p:txBody>
      </p:sp>
      <p:sp>
        <p:nvSpPr>
          <p:cNvPr id="10" name="Title 9"/>
          <p:cNvSpPr>
            <a:spLocks noGrp="1"/>
          </p:cNvSpPr>
          <p:nvPr>
            <p:ph type="title"/>
          </p:nvPr>
        </p:nvSpPr>
        <p:spPr/>
        <p:txBody>
          <a:bodyPr/>
          <a:lstStyle/>
          <a:p>
            <a:r>
              <a:rPr lang="en-US" dirty="0" smtClean="0"/>
              <a:t>New IRS Chief Counsel</a:t>
            </a:r>
            <a:endParaRPr lang="en-US" noProof="0" dirty="0"/>
          </a:p>
        </p:txBody>
      </p:sp>
      <p:sp>
        <p:nvSpPr>
          <p:cNvPr id="32" name="Text Placeholder 31"/>
          <p:cNvSpPr>
            <a:spLocks noGrp="1"/>
          </p:cNvSpPr>
          <p:nvPr>
            <p:ph type="body" sz="quarter" idx="13"/>
          </p:nvPr>
        </p:nvSpPr>
        <p:spPr/>
        <p:txBody>
          <a:bodyPr/>
          <a:lstStyle/>
          <a:p>
            <a:r>
              <a:rPr lang="en-US" dirty="0" smtClean="0"/>
              <a:t>Michael J. Desmond to be Named IRS Chief Counsel</a:t>
            </a:r>
            <a:endParaRPr lang="en-US" noProof="0" dirty="0"/>
          </a:p>
        </p:txBody>
      </p:sp>
      <p:sp>
        <p:nvSpPr>
          <p:cNvPr id="4" name="Rectangle 3"/>
          <p:cNvSpPr/>
          <p:nvPr/>
        </p:nvSpPr>
        <p:spPr bwMode="gray">
          <a:xfrm>
            <a:off x="6012158" y="3972306"/>
            <a:ext cx="2417524" cy="222175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 The IRS </a:t>
            </a:r>
            <a:r>
              <a:rPr lang="en-US" sz="1200" b="1" dirty="0" smtClean="0">
                <a:solidFill>
                  <a:schemeClr val="bg1"/>
                </a:solidFill>
              </a:rPr>
              <a:t>Chief Counsel </a:t>
            </a:r>
            <a:r>
              <a:rPr lang="en-US" sz="1200" b="1" dirty="0">
                <a:solidFill>
                  <a:schemeClr val="bg1"/>
                </a:solidFill>
              </a:rPr>
              <a:t>is </a:t>
            </a:r>
            <a:r>
              <a:rPr lang="en-US" sz="1200" b="1" dirty="0" smtClean="0">
                <a:solidFill>
                  <a:schemeClr val="bg1"/>
                </a:solidFill>
              </a:rPr>
              <a:t>the chief </a:t>
            </a:r>
            <a:r>
              <a:rPr lang="en-US" sz="1200" b="1" dirty="0">
                <a:solidFill>
                  <a:schemeClr val="bg1"/>
                </a:solidFill>
              </a:rPr>
              <a:t>legal advisor to the IRS Commissioner on all matters pertaining to the interpretation, administration, and enforcement of the Internal Revenue Code, as well as all other legal matters.</a:t>
            </a:r>
          </a:p>
        </p:txBody>
      </p:sp>
      <p:pic>
        <p:nvPicPr>
          <p:cNvPr id="12292" name="Picture 4" descr="http://desmondtaxlaw.com/wp-content/uploads/2012/01/destax-001-120x1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877" y="1695311"/>
            <a:ext cx="1530101" cy="20401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601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092" y="1831318"/>
            <a:ext cx="4119843" cy="1267014"/>
          </a:xfrm>
          <a:prstGeom prst="rect">
            <a:avLst/>
          </a:prstGeom>
        </p:spPr>
        <p:txBody>
          <a:bodyPr vert="horz" wrap="square" lIns="0" tIns="0" rIns="0" bIns="0" rtlCol="0">
            <a:spAutoFit/>
          </a:bodyPr>
          <a:lstStyle/>
          <a:p>
            <a:pPr marL="11206" marR="237017">
              <a:lnSpc>
                <a:spcPct val="106100"/>
              </a:lnSpc>
            </a:pPr>
            <a:r>
              <a:rPr sz="971" spc="-4" dirty="0">
                <a:solidFill>
                  <a:srgbClr val="231F20"/>
                </a:solidFill>
                <a:latin typeface="Open Sans Light"/>
                <a:cs typeface="Open Sans Light"/>
              </a:rPr>
              <a:t>As </a:t>
            </a:r>
            <a:r>
              <a:rPr sz="971" dirty="0">
                <a:solidFill>
                  <a:srgbClr val="231F20"/>
                </a:solidFill>
                <a:latin typeface="Open Sans Light"/>
                <a:cs typeface="Open Sans Light"/>
              </a:rPr>
              <a:t>adjusted gross </a:t>
            </a:r>
            <a:r>
              <a:rPr sz="971" spc="-4" dirty="0">
                <a:solidFill>
                  <a:srgbClr val="231F20"/>
                </a:solidFill>
                <a:latin typeface="Open Sans Light"/>
                <a:cs typeface="Open Sans Light"/>
              </a:rPr>
              <a:t>income </a:t>
            </a:r>
            <a:r>
              <a:rPr sz="971" dirty="0">
                <a:solidFill>
                  <a:srgbClr val="231F20"/>
                </a:solidFill>
                <a:latin typeface="Open Sans Light"/>
                <a:cs typeface="Open Sans Light"/>
              </a:rPr>
              <a:t>(“AGI”) </a:t>
            </a:r>
            <a:r>
              <a:rPr sz="971" spc="-4" dirty="0">
                <a:solidFill>
                  <a:srgbClr val="231F20"/>
                </a:solidFill>
                <a:latin typeface="Open Sans Light"/>
                <a:cs typeface="Open Sans Light"/>
              </a:rPr>
              <a:t>rises, </a:t>
            </a:r>
            <a:r>
              <a:rPr sz="971" dirty="0">
                <a:solidFill>
                  <a:srgbClr val="231F20"/>
                </a:solidFill>
                <a:latin typeface="Open Sans Light"/>
                <a:cs typeface="Open Sans Light"/>
              </a:rPr>
              <a:t>so </a:t>
            </a:r>
            <a:r>
              <a:rPr sz="971" spc="-4" dirty="0">
                <a:solidFill>
                  <a:srgbClr val="231F20"/>
                </a:solidFill>
                <a:latin typeface="Open Sans Light"/>
                <a:cs typeface="Open Sans Light"/>
              </a:rPr>
              <a:t>does </a:t>
            </a:r>
            <a:r>
              <a:rPr sz="971" dirty="0">
                <a:solidFill>
                  <a:srgbClr val="231F20"/>
                </a:solidFill>
                <a:latin typeface="Open Sans Light"/>
                <a:cs typeface="Open Sans Light"/>
              </a:rPr>
              <a:t>the </a:t>
            </a:r>
            <a:r>
              <a:rPr sz="971" spc="-4" dirty="0">
                <a:solidFill>
                  <a:srgbClr val="231F20"/>
                </a:solidFill>
                <a:latin typeface="Open Sans Light"/>
                <a:cs typeface="Open Sans Light"/>
              </a:rPr>
              <a:t>likelihood </a:t>
            </a:r>
            <a:r>
              <a:rPr sz="971" dirty="0">
                <a:solidFill>
                  <a:srgbClr val="231F20"/>
                </a:solidFill>
                <a:latin typeface="Open Sans Light"/>
                <a:cs typeface="Open Sans Light"/>
              </a:rPr>
              <a:t>of  examination. Individuals </a:t>
            </a:r>
            <a:r>
              <a:rPr sz="971" spc="-4" dirty="0">
                <a:solidFill>
                  <a:srgbClr val="231F20"/>
                </a:solidFill>
                <a:latin typeface="Open Sans Light"/>
                <a:cs typeface="Open Sans Light"/>
              </a:rPr>
              <a:t>with </a:t>
            </a:r>
            <a:r>
              <a:rPr sz="971" dirty="0">
                <a:solidFill>
                  <a:srgbClr val="231F20"/>
                </a:solidFill>
                <a:latin typeface="Open Sans Light"/>
                <a:cs typeface="Open Sans Light"/>
              </a:rPr>
              <a:t>adjusted gross </a:t>
            </a:r>
            <a:r>
              <a:rPr sz="971" spc="-4" dirty="0">
                <a:solidFill>
                  <a:srgbClr val="231F20"/>
                </a:solidFill>
                <a:latin typeface="Open Sans Light"/>
                <a:cs typeface="Open Sans Light"/>
              </a:rPr>
              <a:t>income </a:t>
            </a:r>
            <a:r>
              <a:rPr sz="971" dirty="0">
                <a:solidFill>
                  <a:srgbClr val="231F20"/>
                </a:solidFill>
                <a:latin typeface="Open Sans Light"/>
                <a:cs typeface="Open Sans Light"/>
              </a:rPr>
              <a:t>of over $1</a:t>
            </a:r>
            <a:r>
              <a:rPr sz="971" spc="-84" dirty="0">
                <a:solidFill>
                  <a:srgbClr val="231F20"/>
                </a:solidFill>
                <a:latin typeface="Open Sans Light"/>
                <a:cs typeface="Open Sans Light"/>
              </a:rPr>
              <a:t> </a:t>
            </a:r>
            <a:r>
              <a:rPr sz="971" dirty="0">
                <a:solidFill>
                  <a:srgbClr val="231F20"/>
                </a:solidFill>
                <a:latin typeface="Open Sans Light"/>
                <a:cs typeface="Open Sans Light"/>
              </a:rPr>
              <a:t>million  are more </a:t>
            </a:r>
            <a:r>
              <a:rPr sz="971" spc="-4" dirty="0">
                <a:solidFill>
                  <a:srgbClr val="231F20"/>
                </a:solidFill>
                <a:latin typeface="Open Sans Light"/>
                <a:cs typeface="Open Sans Light"/>
              </a:rPr>
              <a:t>likely </a:t>
            </a:r>
            <a:r>
              <a:rPr sz="971" dirty="0">
                <a:solidFill>
                  <a:srgbClr val="231F20"/>
                </a:solidFill>
                <a:latin typeface="Open Sans Light"/>
                <a:cs typeface="Open Sans Light"/>
              </a:rPr>
              <a:t>to </a:t>
            </a:r>
            <a:r>
              <a:rPr sz="971" spc="-4" dirty="0">
                <a:solidFill>
                  <a:srgbClr val="231F20"/>
                </a:solidFill>
                <a:latin typeface="Open Sans Light"/>
                <a:cs typeface="Open Sans Light"/>
              </a:rPr>
              <a:t>be </a:t>
            </a:r>
            <a:r>
              <a:rPr sz="971" dirty="0">
                <a:solidFill>
                  <a:srgbClr val="231F20"/>
                </a:solidFill>
                <a:latin typeface="Open Sans Light"/>
                <a:cs typeface="Open Sans Light"/>
              </a:rPr>
              <a:t>subject to examination, </a:t>
            </a:r>
            <a:r>
              <a:rPr sz="971" b="1" dirty="0">
                <a:solidFill>
                  <a:srgbClr val="80C342"/>
                </a:solidFill>
                <a:latin typeface="Open Sans"/>
                <a:cs typeface="Open Sans"/>
              </a:rPr>
              <a:t>with </a:t>
            </a:r>
            <a:r>
              <a:rPr sz="971" b="1" spc="-4" dirty="0">
                <a:solidFill>
                  <a:srgbClr val="80C342"/>
                </a:solidFill>
                <a:latin typeface="Open Sans"/>
                <a:cs typeface="Open Sans"/>
              </a:rPr>
              <a:t>coverage</a:t>
            </a:r>
            <a:r>
              <a:rPr sz="971" b="1" spc="-93" dirty="0">
                <a:solidFill>
                  <a:srgbClr val="80C342"/>
                </a:solidFill>
                <a:latin typeface="Open Sans"/>
                <a:cs typeface="Open Sans"/>
              </a:rPr>
              <a:t> </a:t>
            </a:r>
            <a:r>
              <a:rPr sz="971" b="1" spc="-4" dirty="0">
                <a:solidFill>
                  <a:srgbClr val="80C342"/>
                </a:solidFill>
                <a:latin typeface="Open Sans"/>
                <a:cs typeface="Open Sans"/>
              </a:rPr>
              <a:t>rates</a:t>
            </a:r>
            <a:endParaRPr sz="971" dirty="0">
              <a:latin typeface="Open Sans"/>
              <a:cs typeface="Open Sans"/>
            </a:endParaRPr>
          </a:p>
          <a:p>
            <a:pPr marL="11206" marR="4483">
              <a:lnSpc>
                <a:spcPct val="106100"/>
              </a:lnSpc>
            </a:pPr>
            <a:r>
              <a:rPr lang="en-US" sz="971" b="1" dirty="0">
                <a:solidFill>
                  <a:srgbClr val="FF0000"/>
                </a:solidFill>
                <a:latin typeface="Open Sans"/>
                <a:cs typeface="Open Sans"/>
              </a:rPr>
              <a:t>over</a:t>
            </a:r>
            <a:r>
              <a:rPr sz="971" b="1" dirty="0">
                <a:solidFill>
                  <a:srgbClr val="FF0000"/>
                </a:solidFill>
                <a:latin typeface="Open Sans"/>
                <a:cs typeface="Open Sans"/>
              </a:rPr>
              <a:t> </a:t>
            </a:r>
            <a:r>
              <a:rPr lang="en-US" sz="971" b="1" dirty="0">
                <a:solidFill>
                  <a:srgbClr val="FF0000"/>
                </a:solidFill>
                <a:latin typeface="Open Sans"/>
                <a:cs typeface="Open Sans"/>
              </a:rPr>
              <a:t>25</a:t>
            </a:r>
            <a:r>
              <a:rPr sz="971" b="1" dirty="0">
                <a:solidFill>
                  <a:srgbClr val="FF0000"/>
                </a:solidFill>
                <a:latin typeface="Open Sans"/>
                <a:cs typeface="Open Sans"/>
              </a:rPr>
              <a:t> </a:t>
            </a:r>
            <a:r>
              <a:rPr sz="971" b="1" dirty="0">
                <a:solidFill>
                  <a:srgbClr val="80C342"/>
                </a:solidFill>
                <a:latin typeface="Open Sans"/>
                <a:cs typeface="Open Sans"/>
              </a:rPr>
              <a:t>percent </a:t>
            </a:r>
            <a:r>
              <a:rPr sz="971" b="1" spc="-4" dirty="0">
                <a:solidFill>
                  <a:srgbClr val="80C342"/>
                </a:solidFill>
                <a:latin typeface="Open Sans"/>
                <a:cs typeface="Open Sans"/>
              </a:rPr>
              <a:t>for those </a:t>
            </a:r>
            <a:r>
              <a:rPr sz="971" b="1" dirty="0">
                <a:solidFill>
                  <a:srgbClr val="80C342"/>
                </a:solidFill>
                <a:latin typeface="Open Sans"/>
                <a:cs typeface="Open Sans"/>
              </a:rPr>
              <a:t>with AGI </a:t>
            </a:r>
            <a:r>
              <a:rPr lang="en-US" sz="971" b="1" spc="-4" dirty="0">
                <a:solidFill>
                  <a:srgbClr val="FF0000"/>
                </a:solidFill>
                <a:latin typeface="Open Sans"/>
                <a:cs typeface="Open Sans"/>
              </a:rPr>
              <a:t>exceeding</a:t>
            </a:r>
            <a:r>
              <a:rPr sz="971" b="1" spc="-4" dirty="0">
                <a:solidFill>
                  <a:srgbClr val="FF0000"/>
                </a:solidFill>
                <a:latin typeface="Open Sans"/>
                <a:cs typeface="Open Sans"/>
              </a:rPr>
              <a:t> </a:t>
            </a:r>
            <a:r>
              <a:rPr sz="971" b="1" dirty="0">
                <a:solidFill>
                  <a:srgbClr val="FF0000"/>
                </a:solidFill>
                <a:latin typeface="Open Sans"/>
                <a:cs typeface="Open Sans"/>
              </a:rPr>
              <a:t>$1 </a:t>
            </a:r>
            <a:r>
              <a:rPr sz="971" b="1" spc="-4" dirty="0">
                <a:solidFill>
                  <a:srgbClr val="FF0000"/>
                </a:solidFill>
                <a:latin typeface="Open Sans"/>
                <a:cs typeface="Open Sans"/>
              </a:rPr>
              <a:t>million</a:t>
            </a:r>
            <a:r>
              <a:rPr sz="971" spc="-4" dirty="0">
                <a:solidFill>
                  <a:srgbClr val="231F20"/>
                </a:solidFill>
                <a:latin typeface="Open Sans Light"/>
                <a:cs typeface="Open Sans Light"/>
              </a:rPr>
              <a:t>. Current  </a:t>
            </a:r>
            <a:r>
              <a:rPr sz="971" dirty="0">
                <a:solidFill>
                  <a:srgbClr val="231F20"/>
                </a:solidFill>
                <a:latin typeface="Open Sans Light"/>
                <a:cs typeface="Open Sans Light"/>
              </a:rPr>
              <a:t>IRS </a:t>
            </a:r>
            <a:r>
              <a:rPr sz="971" spc="-4" dirty="0">
                <a:solidFill>
                  <a:srgbClr val="231F20"/>
                </a:solidFill>
                <a:latin typeface="Open Sans Light"/>
                <a:cs typeface="Open Sans Light"/>
              </a:rPr>
              <a:t>initiatives, including GHW </a:t>
            </a:r>
            <a:r>
              <a:rPr sz="971" dirty="0">
                <a:solidFill>
                  <a:srgbClr val="231F20"/>
                </a:solidFill>
                <a:latin typeface="Open Sans Light"/>
                <a:cs typeface="Open Sans Light"/>
              </a:rPr>
              <a:t>examinations, foreign </a:t>
            </a:r>
            <a:r>
              <a:rPr sz="971" spc="-4" dirty="0">
                <a:solidFill>
                  <a:srgbClr val="231F20"/>
                </a:solidFill>
                <a:latin typeface="Open Sans Light"/>
                <a:cs typeface="Open Sans Light"/>
              </a:rPr>
              <a:t>income reporting,  </a:t>
            </a:r>
            <a:r>
              <a:rPr sz="971" dirty="0">
                <a:solidFill>
                  <a:srgbClr val="231F20"/>
                </a:solidFill>
                <a:latin typeface="Open Sans Light"/>
                <a:cs typeface="Open Sans Light"/>
              </a:rPr>
              <a:t>transfer </a:t>
            </a:r>
            <a:r>
              <a:rPr sz="971" spc="-4" dirty="0">
                <a:solidFill>
                  <a:srgbClr val="231F20"/>
                </a:solidFill>
                <a:latin typeface="Open Sans Light"/>
                <a:cs typeface="Open Sans Light"/>
              </a:rPr>
              <a:t>pricing, </a:t>
            </a:r>
            <a:r>
              <a:rPr sz="971" dirty="0">
                <a:solidFill>
                  <a:srgbClr val="231F20"/>
                </a:solidFill>
                <a:latin typeface="Open Sans Light"/>
                <a:cs typeface="Open Sans Light"/>
              </a:rPr>
              <a:t>employment tax and other focus areas, suggest that  private wealth taxpayers and family offices should be prepared for the  </a:t>
            </a:r>
            <a:r>
              <a:rPr sz="971" spc="-4" dirty="0">
                <a:solidFill>
                  <a:srgbClr val="231F20"/>
                </a:solidFill>
                <a:latin typeface="Open Sans Light"/>
                <a:cs typeface="Open Sans Light"/>
              </a:rPr>
              <a:t>possibility </a:t>
            </a:r>
            <a:r>
              <a:rPr sz="971" dirty="0">
                <a:solidFill>
                  <a:srgbClr val="231F20"/>
                </a:solidFill>
                <a:latin typeface="Open Sans Light"/>
                <a:cs typeface="Open Sans Light"/>
              </a:rPr>
              <a:t>of an</a:t>
            </a:r>
            <a:r>
              <a:rPr sz="971" spc="-79" dirty="0">
                <a:solidFill>
                  <a:srgbClr val="231F20"/>
                </a:solidFill>
                <a:latin typeface="Open Sans Light"/>
                <a:cs typeface="Open Sans Light"/>
              </a:rPr>
              <a:t> </a:t>
            </a:r>
            <a:r>
              <a:rPr sz="971" dirty="0">
                <a:solidFill>
                  <a:srgbClr val="231F20"/>
                </a:solidFill>
                <a:latin typeface="Open Sans Light"/>
                <a:cs typeface="Open Sans Light"/>
              </a:rPr>
              <a:t>examination.</a:t>
            </a:r>
            <a:endParaRPr sz="971" dirty="0">
              <a:latin typeface="Open Sans Light"/>
              <a:cs typeface="Open Sans Light"/>
            </a:endParaRPr>
          </a:p>
        </p:txBody>
      </p:sp>
      <p:sp>
        <p:nvSpPr>
          <p:cNvPr id="3" name="object 3"/>
          <p:cNvSpPr txBox="1"/>
          <p:nvPr/>
        </p:nvSpPr>
        <p:spPr>
          <a:xfrm>
            <a:off x="5439249" y="1576801"/>
            <a:ext cx="305360" cy="190052"/>
          </a:xfrm>
          <a:prstGeom prst="rect">
            <a:avLst/>
          </a:prstGeom>
        </p:spPr>
        <p:txBody>
          <a:bodyPr vert="horz" wrap="square" lIns="0" tIns="0" rIns="0" bIns="0" rtlCol="0">
            <a:spAutoFit/>
          </a:bodyPr>
          <a:lstStyle/>
          <a:p>
            <a:pPr marL="11206"/>
            <a:r>
              <a:rPr sz="1235" b="1" spc="-4" dirty="0">
                <a:solidFill>
                  <a:srgbClr val="231F20"/>
                </a:solidFill>
                <a:latin typeface="Open Sans"/>
                <a:cs typeface="Open Sans"/>
              </a:rPr>
              <a:t>Tip:</a:t>
            </a:r>
            <a:endParaRPr sz="1235" dirty="0">
              <a:latin typeface="Open Sans"/>
              <a:cs typeface="Open Sans"/>
            </a:endParaRPr>
          </a:p>
        </p:txBody>
      </p:sp>
      <p:sp>
        <p:nvSpPr>
          <p:cNvPr id="4" name="object 4"/>
          <p:cNvSpPr txBox="1">
            <a:spLocks noGrp="1"/>
          </p:cNvSpPr>
          <p:nvPr>
            <p:ph type="title"/>
          </p:nvPr>
        </p:nvSpPr>
        <p:spPr>
          <a:xfrm>
            <a:off x="577103" y="359091"/>
            <a:ext cx="5773831" cy="488916"/>
          </a:xfrm>
          <a:prstGeom prst="rect">
            <a:avLst/>
          </a:prstGeom>
        </p:spPr>
        <p:txBody>
          <a:bodyPr vert="horz" wrap="square" lIns="0" tIns="0" rIns="0" bIns="0" rtlCol="0" anchor="t" anchorCtr="0">
            <a:spAutoFit/>
          </a:bodyPr>
          <a:lstStyle/>
          <a:p>
            <a:pPr marL="11206"/>
            <a:r>
              <a:rPr sz="3177" b="1" spc="-22" dirty="0"/>
              <a:t>The </a:t>
            </a:r>
            <a:r>
              <a:rPr sz="3177" b="1" spc="-62" dirty="0"/>
              <a:t>likelihood </a:t>
            </a:r>
            <a:r>
              <a:rPr sz="3177" b="1" spc="-40" dirty="0"/>
              <a:t>of </a:t>
            </a:r>
            <a:r>
              <a:rPr sz="3177" b="1" spc="-18" dirty="0"/>
              <a:t>IRS</a:t>
            </a:r>
            <a:r>
              <a:rPr sz="3177" b="1" spc="-344" dirty="0"/>
              <a:t> </a:t>
            </a:r>
            <a:r>
              <a:rPr sz="3177" b="1" spc="-57" dirty="0"/>
              <a:t>examination</a:t>
            </a:r>
            <a:endParaRPr sz="3177" b="1" dirty="0"/>
          </a:p>
        </p:txBody>
      </p:sp>
      <p:sp>
        <p:nvSpPr>
          <p:cNvPr id="5" name="object 5"/>
          <p:cNvSpPr/>
          <p:nvPr/>
        </p:nvSpPr>
        <p:spPr>
          <a:xfrm>
            <a:off x="5450451" y="1831490"/>
            <a:ext cx="3559548" cy="1743075"/>
          </a:xfrm>
          <a:custGeom>
            <a:avLst/>
            <a:gdLst/>
            <a:ahLst/>
            <a:cxnLst/>
            <a:rect l="l" t="t" r="r" b="b"/>
            <a:pathLst>
              <a:path w="4034154" h="1975485">
                <a:moveTo>
                  <a:pt x="0" y="1975104"/>
                </a:moveTo>
                <a:lnTo>
                  <a:pt x="4033621" y="1975104"/>
                </a:lnTo>
                <a:lnTo>
                  <a:pt x="4033621" y="0"/>
                </a:lnTo>
                <a:lnTo>
                  <a:pt x="0" y="0"/>
                </a:lnTo>
                <a:lnTo>
                  <a:pt x="0" y="1975104"/>
                </a:lnTo>
                <a:close/>
              </a:path>
            </a:pathLst>
          </a:custGeom>
          <a:solidFill>
            <a:srgbClr val="006B35"/>
          </a:solidFill>
        </p:spPr>
        <p:txBody>
          <a:bodyPr wrap="square" lIns="0" tIns="0" rIns="0" bIns="0" rtlCol="0"/>
          <a:lstStyle/>
          <a:p>
            <a:endParaRPr sz="1588" dirty="0"/>
          </a:p>
        </p:txBody>
      </p:sp>
      <p:sp>
        <p:nvSpPr>
          <p:cNvPr id="6" name="object 6"/>
          <p:cNvSpPr txBox="1"/>
          <p:nvPr/>
        </p:nvSpPr>
        <p:spPr>
          <a:xfrm>
            <a:off x="5590528" y="1883568"/>
            <a:ext cx="2863663" cy="1588255"/>
          </a:xfrm>
          <a:prstGeom prst="rect">
            <a:avLst/>
          </a:prstGeom>
        </p:spPr>
        <p:txBody>
          <a:bodyPr vert="horz" wrap="square" lIns="0" tIns="0" rIns="0" bIns="0" rtlCol="0">
            <a:spAutoFit/>
          </a:bodyPr>
          <a:lstStyle/>
          <a:p>
            <a:pPr marL="11206" marR="4483">
              <a:lnSpc>
                <a:spcPct val="116700"/>
              </a:lnSpc>
            </a:pPr>
            <a:r>
              <a:rPr sz="882" dirty="0">
                <a:solidFill>
                  <a:srgbClr val="FFFFFF"/>
                </a:solidFill>
                <a:latin typeface="Open Sans"/>
                <a:cs typeface="Open Sans"/>
              </a:rPr>
              <a:t>It is helpful for taxpayers to do periodic </a:t>
            </a:r>
            <a:r>
              <a:rPr sz="882" spc="-4" dirty="0">
                <a:solidFill>
                  <a:srgbClr val="FFFFFF"/>
                </a:solidFill>
                <a:latin typeface="Open Sans"/>
                <a:cs typeface="Open Sans"/>
              </a:rPr>
              <a:t>risk  assessments </a:t>
            </a:r>
            <a:r>
              <a:rPr sz="882" dirty="0">
                <a:solidFill>
                  <a:srgbClr val="FFFFFF"/>
                </a:solidFill>
                <a:latin typeface="Open Sans"/>
                <a:cs typeface="Open Sans"/>
              </a:rPr>
              <a:t>before </a:t>
            </a:r>
            <a:r>
              <a:rPr sz="882" spc="-4" dirty="0">
                <a:solidFill>
                  <a:srgbClr val="FFFFFF"/>
                </a:solidFill>
                <a:latin typeface="Open Sans"/>
                <a:cs typeface="Open Sans"/>
              </a:rPr>
              <a:t>an </a:t>
            </a:r>
            <a:r>
              <a:rPr sz="882" dirty="0">
                <a:solidFill>
                  <a:srgbClr val="FFFFFF"/>
                </a:solidFill>
                <a:latin typeface="Open Sans"/>
                <a:cs typeface="Open Sans"/>
              </a:rPr>
              <a:t>examination begins. </a:t>
            </a:r>
            <a:r>
              <a:rPr sz="882" spc="-4" dirty="0">
                <a:solidFill>
                  <a:srgbClr val="FFFFFF"/>
                </a:solidFill>
                <a:latin typeface="Open Sans"/>
                <a:cs typeface="Open Sans"/>
              </a:rPr>
              <a:t>These risk  assessments can range </a:t>
            </a:r>
            <a:r>
              <a:rPr sz="882" dirty="0">
                <a:solidFill>
                  <a:srgbClr val="FFFFFF"/>
                </a:solidFill>
                <a:latin typeface="Open Sans"/>
                <a:cs typeface="Open Sans"/>
              </a:rPr>
              <a:t>from a </a:t>
            </a:r>
            <a:r>
              <a:rPr sz="882" spc="-4" dirty="0">
                <a:solidFill>
                  <a:srgbClr val="FFFFFF"/>
                </a:solidFill>
                <a:latin typeface="Open Sans"/>
                <a:cs typeface="Open Sans"/>
              </a:rPr>
              <a:t>simple </a:t>
            </a:r>
            <a:r>
              <a:rPr sz="882" dirty="0">
                <a:solidFill>
                  <a:srgbClr val="FFFFFF"/>
                </a:solidFill>
                <a:latin typeface="Open Sans"/>
                <a:cs typeface="Open Sans"/>
              </a:rPr>
              <a:t>discussion with  internal </a:t>
            </a:r>
            <a:r>
              <a:rPr sz="882" spc="-4" dirty="0">
                <a:solidFill>
                  <a:srgbClr val="FFFFFF"/>
                </a:solidFill>
                <a:latin typeface="Open Sans"/>
                <a:cs typeface="Open Sans"/>
              </a:rPr>
              <a:t>advisors </a:t>
            </a:r>
            <a:r>
              <a:rPr sz="882" dirty="0">
                <a:solidFill>
                  <a:srgbClr val="FFFFFF"/>
                </a:solidFill>
                <a:latin typeface="Open Sans"/>
                <a:cs typeface="Open Sans"/>
              </a:rPr>
              <a:t>to a detailed examination </a:t>
            </a:r>
            <a:r>
              <a:rPr sz="882" spc="-4" dirty="0">
                <a:solidFill>
                  <a:srgbClr val="FFFFFF"/>
                </a:solidFill>
                <a:latin typeface="Open Sans"/>
                <a:cs typeface="Open Sans"/>
              </a:rPr>
              <a:t>readiness  assessment </a:t>
            </a:r>
            <a:r>
              <a:rPr sz="882" dirty="0">
                <a:solidFill>
                  <a:srgbClr val="FFFFFF"/>
                </a:solidFill>
                <a:latin typeface="Open Sans"/>
                <a:cs typeface="Open Sans"/>
              </a:rPr>
              <a:t>that includes document </a:t>
            </a:r>
            <a:r>
              <a:rPr sz="882" spc="-4" dirty="0">
                <a:solidFill>
                  <a:srgbClr val="FFFFFF"/>
                </a:solidFill>
                <a:latin typeface="Open Sans"/>
                <a:cs typeface="Open Sans"/>
              </a:rPr>
              <a:t>reviews and  </a:t>
            </a:r>
            <a:r>
              <a:rPr sz="882" dirty="0">
                <a:solidFill>
                  <a:srgbClr val="FFFFFF"/>
                </a:solidFill>
                <a:latin typeface="Open Sans"/>
                <a:cs typeface="Open Sans"/>
              </a:rPr>
              <a:t>interviews. </a:t>
            </a:r>
            <a:r>
              <a:rPr sz="882" spc="-4" dirty="0">
                <a:solidFill>
                  <a:srgbClr val="FFFFFF"/>
                </a:solidFill>
                <a:latin typeface="Open Sans"/>
                <a:cs typeface="Open Sans"/>
              </a:rPr>
              <a:t>The </a:t>
            </a:r>
            <a:r>
              <a:rPr sz="882" dirty="0">
                <a:solidFill>
                  <a:srgbClr val="FFFFFF"/>
                </a:solidFill>
                <a:latin typeface="Open Sans"/>
                <a:cs typeface="Open Sans"/>
              </a:rPr>
              <a:t>goal is to identify </a:t>
            </a:r>
            <a:r>
              <a:rPr sz="882" spc="-4" dirty="0">
                <a:solidFill>
                  <a:srgbClr val="FFFFFF"/>
                </a:solidFill>
                <a:latin typeface="Open Sans"/>
                <a:cs typeface="Open Sans"/>
              </a:rPr>
              <a:t>material </a:t>
            </a:r>
            <a:r>
              <a:rPr sz="882" dirty="0">
                <a:solidFill>
                  <a:srgbClr val="FFFFFF"/>
                </a:solidFill>
                <a:latin typeface="Open Sans"/>
                <a:cs typeface="Open Sans"/>
              </a:rPr>
              <a:t>issues that  </a:t>
            </a:r>
            <a:r>
              <a:rPr sz="882" spc="-4" dirty="0">
                <a:solidFill>
                  <a:srgbClr val="FFFFFF"/>
                </a:solidFill>
                <a:latin typeface="Open Sans"/>
                <a:cs typeface="Open Sans"/>
              </a:rPr>
              <a:t>could </a:t>
            </a:r>
            <a:r>
              <a:rPr sz="882" dirty="0">
                <a:solidFill>
                  <a:srgbClr val="FFFFFF"/>
                </a:solidFill>
                <a:latin typeface="Open Sans"/>
                <a:cs typeface="Open Sans"/>
              </a:rPr>
              <a:t>become a focus on examination, prepare for  examination of these items, and confirm that there is  a </a:t>
            </a:r>
            <a:r>
              <a:rPr sz="882" spc="-4" dirty="0">
                <a:solidFill>
                  <a:srgbClr val="FFFFFF"/>
                </a:solidFill>
                <a:latin typeface="Open Sans"/>
                <a:cs typeface="Open Sans"/>
              </a:rPr>
              <a:t>system </a:t>
            </a:r>
            <a:r>
              <a:rPr sz="882" dirty="0">
                <a:solidFill>
                  <a:srgbClr val="FFFFFF"/>
                </a:solidFill>
                <a:latin typeface="Open Sans"/>
                <a:cs typeface="Open Sans"/>
              </a:rPr>
              <a:t>in place for </a:t>
            </a:r>
            <a:r>
              <a:rPr sz="882" spc="-4" dirty="0">
                <a:solidFill>
                  <a:srgbClr val="FFFFFF"/>
                </a:solidFill>
                <a:latin typeface="Open Sans"/>
                <a:cs typeface="Open Sans"/>
              </a:rPr>
              <a:t>addressing </a:t>
            </a:r>
            <a:r>
              <a:rPr sz="882" dirty="0">
                <a:solidFill>
                  <a:srgbClr val="FFFFFF"/>
                </a:solidFill>
                <a:latin typeface="Open Sans"/>
                <a:cs typeface="Open Sans"/>
              </a:rPr>
              <a:t>potential government  information</a:t>
            </a:r>
            <a:r>
              <a:rPr sz="882" spc="-93" dirty="0">
                <a:solidFill>
                  <a:srgbClr val="FFFFFF"/>
                </a:solidFill>
                <a:latin typeface="Open Sans"/>
                <a:cs typeface="Open Sans"/>
              </a:rPr>
              <a:t> </a:t>
            </a:r>
            <a:r>
              <a:rPr sz="882" spc="-4" dirty="0">
                <a:solidFill>
                  <a:srgbClr val="FFFFFF"/>
                </a:solidFill>
                <a:latin typeface="Open Sans"/>
                <a:cs typeface="Open Sans"/>
              </a:rPr>
              <a:t>requests.</a:t>
            </a:r>
            <a:endParaRPr sz="882" dirty="0">
              <a:latin typeface="Open Sans"/>
              <a:cs typeface="Open Sans"/>
            </a:endParaRPr>
          </a:p>
        </p:txBody>
      </p:sp>
      <p:graphicFrame>
        <p:nvGraphicFramePr>
          <p:cNvPr id="7" name="object 7"/>
          <p:cNvGraphicFramePr>
            <a:graphicFrameLocks noGrp="1"/>
          </p:cNvGraphicFramePr>
          <p:nvPr>
            <p:extLst/>
          </p:nvPr>
        </p:nvGraphicFramePr>
        <p:xfrm>
          <a:off x="642011" y="3245752"/>
          <a:ext cx="4252632" cy="2402010"/>
        </p:xfrm>
        <a:graphic>
          <a:graphicData uri="http://schemas.openxmlformats.org/drawingml/2006/table">
            <a:tbl>
              <a:tblPr firstRow="1" bandRow="1">
                <a:tableStyleId>{2D5ABB26-0587-4C30-8999-92F81FD0307C}</a:tableStyleId>
              </a:tblPr>
              <a:tblGrid>
                <a:gridCol w="2168338">
                  <a:extLst>
                    <a:ext uri="{9D8B030D-6E8A-4147-A177-3AD203B41FA5}">
                      <a16:colId xmlns:a16="http://schemas.microsoft.com/office/drawing/2014/main" val="20000"/>
                    </a:ext>
                  </a:extLst>
                </a:gridCol>
                <a:gridCol w="941294">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31539">
                <a:tc>
                  <a:txBody>
                    <a:bodyPr/>
                    <a:lstStyle/>
                    <a:p>
                      <a:pPr algn="l" fontAlgn="b"/>
                      <a:r>
                        <a:rPr lang="en-US" sz="1000" b="0" i="0" u="none" strike="noStrike" dirty="0">
                          <a:solidFill>
                            <a:srgbClr val="FFFFFF"/>
                          </a:solidFill>
                          <a:effectLst/>
                          <a:latin typeface="Open Sans" panose="020B0606030504020204" pitchFamily="34" charset="0"/>
                        </a:rPr>
                        <a:t>Size of adjusted gross  income on return</a:t>
                      </a:r>
                    </a:p>
                  </a:txBody>
                  <a:tcPr marL="8404" marR="8404" marT="8404" marB="0" anchor="b">
                    <a:lnR w="6350">
                      <a:solidFill>
                        <a:srgbClr val="FFFFFF"/>
                      </a:solidFill>
                      <a:prstDash val="solid"/>
                    </a:lnR>
                    <a:solidFill>
                      <a:srgbClr val="5F6369"/>
                    </a:solidFill>
                  </a:tcPr>
                </a:tc>
                <a:tc>
                  <a:txBody>
                    <a:bodyPr/>
                    <a:lstStyle/>
                    <a:p>
                      <a:pPr algn="ctr" fontAlgn="b"/>
                      <a:r>
                        <a:rPr lang="en-US" sz="1000" b="0" i="0" u="none" strike="noStrike" dirty="0">
                          <a:solidFill>
                            <a:srgbClr val="FFFFFF"/>
                          </a:solidFill>
                          <a:effectLst/>
                          <a:latin typeface="Open Sans" panose="020B0606030504020204" pitchFamily="34" charset="0"/>
                        </a:rPr>
                        <a:t>Returns filed in  Calendar Year 2016  (percent of total)</a:t>
                      </a:r>
                    </a:p>
                  </a:txBody>
                  <a:tcPr marL="8404" marR="8404" marT="8404" marB="0" anchor="b">
                    <a:lnL w="6350">
                      <a:solidFill>
                        <a:srgbClr val="FFFFFF"/>
                      </a:solidFill>
                      <a:prstDash val="solid"/>
                    </a:lnL>
                    <a:lnR w="6350">
                      <a:solidFill>
                        <a:srgbClr val="FFFFFF"/>
                      </a:solidFill>
                      <a:prstDash val="solid"/>
                    </a:lnR>
                    <a:solidFill>
                      <a:srgbClr val="5F6369"/>
                    </a:solidFill>
                  </a:tcPr>
                </a:tc>
                <a:tc>
                  <a:txBody>
                    <a:bodyPr/>
                    <a:lstStyle/>
                    <a:p>
                      <a:pPr algn="ctr" fontAlgn="b"/>
                      <a:r>
                        <a:rPr lang="en-US" sz="1000" b="0" i="0" u="none" strike="noStrike" dirty="0">
                          <a:solidFill>
                            <a:srgbClr val="FFFFFF"/>
                          </a:solidFill>
                          <a:effectLst/>
                          <a:latin typeface="Open Sans" panose="020B0606030504020204" pitchFamily="34" charset="0"/>
                        </a:rPr>
                        <a:t>Examination  coverage in Fiscal  Year 2017 (percent)</a:t>
                      </a:r>
                    </a:p>
                  </a:txBody>
                  <a:tcPr marL="8404" marR="8404" marT="8404" marB="0" anchor="b">
                    <a:lnL w="6350">
                      <a:solidFill>
                        <a:srgbClr val="FFFFFF"/>
                      </a:solidFill>
                      <a:prstDash val="solid"/>
                    </a:lnL>
                    <a:solidFill>
                      <a:srgbClr val="5F6369"/>
                    </a:solidFill>
                  </a:tcPr>
                </a:tc>
                <a:extLst>
                  <a:ext uri="{0D108BD9-81ED-4DB2-BD59-A6C34878D82A}">
                    <a16:rowId xmlns:a16="http://schemas.microsoft.com/office/drawing/2014/main" val="10000"/>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No adjusted gross income</a:t>
                      </a:r>
                    </a:p>
                  </a:txBody>
                  <a:tcPr marL="8404" marR="8404" marT="8404" marB="0" anchor="b">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1.69</a:t>
                      </a:r>
                    </a:p>
                  </a:txBody>
                  <a:tcPr marL="8404" marR="8404" marT="8404" marB="0" anchor="b">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3.55</a:t>
                      </a:r>
                    </a:p>
                  </a:txBody>
                  <a:tcPr marL="8404" marR="8404" marT="8404" marB="0" anchor="b">
                    <a:lnB w="6350">
                      <a:solidFill>
                        <a:srgbClr val="5F6369"/>
                      </a:solidFill>
                      <a:prstDash val="solid"/>
                    </a:lnB>
                  </a:tcPr>
                </a:tc>
                <a:extLst>
                  <a:ext uri="{0D108BD9-81ED-4DB2-BD59-A6C34878D82A}">
                    <a16:rowId xmlns:a16="http://schemas.microsoft.com/office/drawing/2014/main" val="10001"/>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$1 – $25,000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36.47</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0.71</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2"/>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$25,000 – $50,000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23.33</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0.49</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3"/>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$50,000 – $75,000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13.26</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0.48</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4"/>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$75,000 – $100,000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8.59</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0.45</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5"/>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$100,000 – $200,000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12.19</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0.47</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6"/>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$200,000 – $500,000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3.6</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0.7</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7"/>
                  </a:ext>
                </a:extLst>
              </a:tr>
              <a:tr h="183793">
                <a:tc>
                  <a:txBody>
                    <a:bodyPr/>
                    <a:lstStyle/>
                    <a:p>
                      <a:pPr algn="l" fontAlgn="b"/>
                      <a:r>
                        <a:rPr lang="en-US" sz="1000" b="0" i="0" u="none" strike="noStrike" dirty="0">
                          <a:solidFill>
                            <a:srgbClr val="231F20"/>
                          </a:solidFill>
                          <a:effectLst/>
                          <a:latin typeface="Open Sans Light" panose="020B0306030504020204" pitchFamily="34" charset="0"/>
                        </a:rPr>
                        <a:t>$500,000 – $1,000,000</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0.58</a:t>
                      </a:r>
                    </a:p>
                  </a:txBody>
                  <a:tcPr marL="8404" marR="8404" marT="8404" marB="0" anchor="b">
                    <a:lnT w="6350">
                      <a:solidFill>
                        <a:srgbClr val="5F6369"/>
                      </a:solidFill>
                      <a:prstDash val="solid"/>
                    </a:lnT>
                    <a:lnB w="6350">
                      <a:solidFill>
                        <a:srgbClr val="5F6369"/>
                      </a:solidFill>
                      <a:prstDash val="solid"/>
                    </a:lnB>
                  </a:tcPr>
                </a:tc>
                <a:tc>
                  <a:txBody>
                    <a:bodyPr/>
                    <a:lstStyle/>
                    <a:p>
                      <a:pPr algn="ctr" fontAlgn="b"/>
                      <a:r>
                        <a:rPr lang="en-US" sz="1000" b="0" i="0" u="none" strike="noStrike" dirty="0">
                          <a:solidFill>
                            <a:srgbClr val="231F20"/>
                          </a:solidFill>
                          <a:effectLst/>
                          <a:latin typeface="Open Sans Light" panose="020B0306030504020204" pitchFamily="34" charset="0"/>
                        </a:rPr>
                        <a:t>1.56</a:t>
                      </a:r>
                    </a:p>
                  </a:txBody>
                  <a:tcPr marL="8404" marR="8404" marT="8404" marB="0" anchor="b">
                    <a:lnT w="6350">
                      <a:solidFill>
                        <a:srgbClr val="5F6369"/>
                      </a:solidFill>
                      <a:prstDash val="solid"/>
                    </a:lnT>
                    <a:lnB w="6350">
                      <a:solidFill>
                        <a:srgbClr val="5F6369"/>
                      </a:solidFill>
                      <a:prstDash val="solid"/>
                    </a:lnB>
                  </a:tcPr>
                </a:tc>
                <a:extLst>
                  <a:ext uri="{0D108BD9-81ED-4DB2-BD59-A6C34878D82A}">
                    <a16:rowId xmlns:a16="http://schemas.microsoft.com/office/drawing/2014/main" val="10008"/>
                  </a:ext>
                </a:extLst>
              </a:tr>
              <a:tr h="200127">
                <a:tc>
                  <a:txBody>
                    <a:bodyPr/>
                    <a:lstStyle/>
                    <a:p>
                      <a:pPr algn="l" fontAlgn="b"/>
                      <a:r>
                        <a:rPr lang="en-US" sz="1000" b="0" i="0" u="sng" strike="noStrike" dirty="0">
                          <a:solidFill>
                            <a:srgbClr val="231F20"/>
                          </a:solidFill>
                          <a:effectLst/>
                          <a:latin typeface="Open Sans Light" panose="020B0306030504020204" pitchFamily="34" charset="0"/>
                        </a:rPr>
                        <a:t>$1,000,000 – $10,000,000 or more</a:t>
                      </a:r>
                    </a:p>
                  </a:txBody>
                  <a:tcPr marL="8404" marR="8404" marT="8404" marB="0" anchor="b">
                    <a:lnT w="6350">
                      <a:solidFill>
                        <a:srgbClr val="5F6369"/>
                      </a:solidFill>
                      <a:prstDash val="solid"/>
                    </a:lnT>
                    <a:lnB w="6350" cap="flat" cmpd="sng" algn="ctr">
                      <a:solidFill>
                        <a:srgbClr val="5F6369"/>
                      </a:solidFill>
                      <a:prstDash val="solid"/>
                      <a:round/>
                      <a:headEnd type="none" w="med" len="med"/>
                      <a:tailEnd type="none" w="med" len="med"/>
                    </a:lnB>
                  </a:tcPr>
                </a:tc>
                <a:tc>
                  <a:txBody>
                    <a:bodyPr/>
                    <a:lstStyle/>
                    <a:p>
                      <a:pPr algn="ctr" fontAlgn="b"/>
                      <a:r>
                        <a:rPr lang="en-US" sz="1000" b="0" i="0" u="sng" strike="noStrike" dirty="0">
                          <a:solidFill>
                            <a:srgbClr val="231F20"/>
                          </a:solidFill>
                          <a:effectLst/>
                          <a:latin typeface="Open Sans Light" panose="020B0306030504020204" pitchFamily="34" charset="0"/>
                        </a:rPr>
                        <a:t>0.29</a:t>
                      </a:r>
                    </a:p>
                  </a:txBody>
                  <a:tcPr marL="8404" marR="8404" marT="8404" marB="0" anchor="b">
                    <a:lnT w="6350">
                      <a:solidFill>
                        <a:srgbClr val="5F6369"/>
                      </a:solidFill>
                      <a:prstDash val="solid"/>
                    </a:lnT>
                    <a:lnB w="6350" cap="flat" cmpd="sng" algn="ctr">
                      <a:solidFill>
                        <a:srgbClr val="5F6369"/>
                      </a:solidFill>
                      <a:prstDash val="solid"/>
                      <a:round/>
                      <a:headEnd type="none" w="med" len="med"/>
                      <a:tailEnd type="none" w="med" len="med"/>
                    </a:lnB>
                  </a:tcPr>
                </a:tc>
                <a:tc>
                  <a:txBody>
                    <a:bodyPr/>
                    <a:lstStyle/>
                    <a:p>
                      <a:pPr algn="ctr" fontAlgn="b"/>
                      <a:r>
                        <a:rPr lang="en-US" sz="1000" b="0" i="0" u="sng" strike="noStrike" dirty="0">
                          <a:solidFill>
                            <a:srgbClr val="231F20"/>
                          </a:solidFill>
                          <a:effectLst/>
                          <a:latin typeface="Open Sans Light" panose="020B0306030504020204" pitchFamily="34" charset="0"/>
                        </a:rPr>
                        <a:t>25.99</a:t>
                      </a:r>
                    </a:p>
                  </a:txBody>
                  <a:tcPr marL="8404" marR="8404" marT="8404" marB="0" anchor="b">
                    <a:lnT w="6350">
                      <a:solidFill>
                        <a:srgbClr val="5F6369"/>
                      </a:solidFill>
                      <a:prstDash val="solid"/>
                    </a:lnT>
                    <a:lnB w="6350" cap="flat" cmpd="sng" algn="ctr">
                      <a:solidFill>
                        <a:srgbClr val="5F6369"/>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object 8"/>
          <p:cNvSpPr txBox="1"/>
          <p:nvPr/>
        </p:nvSpPr>
        <p:spPr>
          <a:xfrm>
            <a:off x="642010" y="5746050"/>
            <a:ext cx="1435474" cy="122213"/>
          </a:xfrm>
          <a:prstGeom prst="rect">
            <a:avLst/>
          </a:prstGeom>
        </p:spPr>
        <p:txBody>
          <a:bodyPr vert="horz" wrap="square" lIns="0" tIns="0" rIns="0" bIns="0" rtlCol="0">
            <a:spAutoFit/>
          </a:bodyPr>
          <a:lstStyle/>
          <a:p>
            <a:pPr marL="11206"/>
            <a:r>
              <a:rPr sz="794" dirty="0">
                <a:solidFill>
                  <a:srgbClr val="231F20"/>
                </a:solidFill>
                <a:latin typeface="Open Sans Light"/>
                <a:cs typeface="Open Sans Light"/>
              </a:rPr>
              <a:t>Source: IRS Data Book for</a:t>
            </a:r>
            <a:r>
              <a:rPr sz="794" spc="-97" dirty="0">
                <a:solidFill>
                  <a:srgbClr val="231F20"/>
                </a:solidFill>
                <a:latin typeface="Open Sans Light"/>
                <a:cs typeface="Open Sans Light"/>
              </a:rPr>
              <a:t> </a:t>
            </a:r>
            <a:r>
              <a:rPr sz="794" dirty="0">
                <a:solidFill>
                  <a:srgbClr val="231F20"/>
                </a:solidFill>
                <a:latin typeface="Open Sans Light"/>
                <a:cs typeface="Open Sans Light"/>
              </a:rPr>
              <a:t>201</a:t>
            </a:r>
            <a:r>
              <a:rPr lang="en-US" sz="794" dirty="0">
                <a:solidFill>
                  <a:srgbClr val="231F20"/>
                </a:solidFill>
                <a:latin typeface="Open Sans Light"/>
                <a:cs typeface="Open Sans Light"/>
              </a:rPr>
              <a:t>7</a:t>
            </a:r>
            <a:endParaRPr sz="794" dirty="0">
              <a:latin typeface="Open Sans Light"/>
              <a:cs typeface="Open Sans Light"/>
            </a:endParaRPr>
          </a:p>
        </p:txBody>
      </p:sp>
      <p:sp>
        <p:nvSpPr>
          <p:cNvPr id="9" name="object 9"/>
          <p:cNvSpPr/>
          <p:nvPr/>
        </p:nvSpPr>
        <p:spPr>
          <a:xfrm>
            <a:off x="5443370" y="3752671"/>
            <a:ext cx="3566159" cy="2115584"/>
          </a:xfrm>
          <a:prstGeom prst="rect">
            <a:avLst/>
          </a:prstGeom>
          <a:blipFill>
            <a:blip r:embed="rId2" cstate="print"/>
            <a:stretch>
              <a:fillRect/>
            </a:stretch>
          </a:blipFill>
        </p:spPr>
        <p:txBody>
          <a:bodyPr wrap="square" lIns="0" tIns="0" rIns="0" bIns="0" rtlCol="0"/>
          <a:lstStyle/>
          <a:p>
            <a:endParaRPr sz="1588" dirty="0"/>
          </a:p>
        </p:txBody>
      </p:sp>
      <p:sp>
        <p:nvSpPr>
          <p:cNvPr id="10" name="object 10"/>
          <p:cNvSpPr/>
          <p:nvPr/>
        </p:nvSpPr>
        <p:spPr>
          <a:xfrm>
            <a:off x="932944" y="6418283"/>
            <a:ext cx="123265" cy="162485"/>
          </a:xfrm>
          <a:custGeom>
            <a:avLst/>
            <a:gdLst/>
            <a:ahLst/>
            <a:cxnLst/>
            <a:rect l="l" t="t" r="r" b="b"/>
            <a:pathLst>
              <a:path w="139700" h="184150">
                <a:moveTo>
                  <a:pt x="787" y="0"/>
                </a:moveTo>
                <a:lnTo>
                  <a:pt x="0" y="183794"/>
                </a:lnTo>
                <a:lnTo>
                  <a:pt x="139407" y="94957"/>
                </a:lnTo>
                <a:lnTo>
                  <a:pt x="787" y="0"/>
                </a:lnTo>
                <a:close/>
              </a:path>
            </a:pathLst>
          </a:custGeom>
          <a:solidFill>
            <a:srgbClr val="231F20"/>
          </a:solidFill>
        </p:spPr>
        <p:txBody>
          <a:bodyPr wrap="square" lIns="0" tIns="0" rIns="0" bIns="0" rtlCol="0"/>
          <a:lstStyle/>
          <a:p>
            <a:endParaRPr sz="1588" dirty="0"/>
          </a:p>
        </p:txBody>
      </p:sp>
      <p:sp>
        <p:nvSpPr>
          <p:cNvPr id="11" name="object 11"/>
          <p:cNvSpPr/>
          <p:nvPr/>
        </p:nvSpPr>
        <p:spPr>
          <a:xfrm>
            <a:off x="586291" y="6418283"/>
            <a:ext cx="123265" cy="162485"/>
          </a:xfrm>
          <a:custGeom>
            <a:avLst/>
            <a:gdLst/>
            <a:ahLst/>
            <a:cxnLst/>
            <a:rect l="l" t="t" r="r" b="b"/>
            <a:pathLst>
              <a:path w="139700" h="184150">
                <a:moveTo>
                  <a:pt x="138620" y="0"/>
                </a:moveTo>
                <a:lnTo>
                  <a:pt x="0" y="94957"/>
                </a:lnTo>
                <a:lnTo>
                  <a:pt x="139407" y="183794"/>
                </a:lnTo>
                <a:lnTo>
                  <a:pt x="138620" y="0"/>
                </a:lnTo>
                <a:close/>
              </a:path>
            </a:pathLst>
          </a:custGeom>
          <a:solidFill>
            <a:srgbClr val="231F20"/>
          </a:solidFill>
        </p:spPr>
        <p:txBody>
          <a:bodyPr wrap="square" lIns="0" tIns="0" rIns="0" bIns="0" rtlCol="0"/>
          <a:lstStyle/>
          <a:p>
            <a:endParaRPr sz="1588" dirty="0"/>
          </a:p>
        </p:txBody>
      </p:sp>
      <p:sp>
        <p:nvSpPr>
          <p:cNvPr id="12" name="object 12"/>
          <p:cNvSpPr/>
          <p:nvPr/>
        </p:nvSpPr>
        <p:spPr>
          <a:xfrm>
            <a:off x="8152277" y="453838"/>
            <a:ext cx="403412" cy="403412"/>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19580" y="438150"/>
                </a:lnTo>
                <a:lnTo>
                  <a:pt x="228600" y="438150"/>
                </a:lnTo>
                <a:lnTo>
                  <a:pt x="180610" y="432605"/>
                </a:lnTo>
                <a:lnTo>
                  <a:pt x="136526" y="416818"/>
                </a:lnTo>
                <a:lnTo>
                  <a:pt x="97615" y="392055"/>
                </a:lnTo>
                <a:lnTo>
                  <a:pt x="65144" y="359584"/>
                </a:lnTo>
                <a:lnTo>
                  <a:pt x="40381" y="320673"/>
                </a:lnTo>
                <a:lnTo>
                  <a:pt x="24594" y="276589"/>
                </a:lnTo>
                <a:lnTo>
                  <a:pt x="19050" y="228600"/>
                </a:lnTo>
                <a:lnTo>
                  <a:pt x="24594" y="180610"/>
                </a:lnTo>
                <a:lnTo>
                  <a:pt x="40381" y="136526"/>
                </a:lnTo>
                <a:lnTo>
                  <a:pt x="65144" y="97615"/>
                </a:lnTo>
                <a:lnTo>
                  <a:pt x="97615" y="65144"/>
                </a:lnTo>
                <a:lnTo>
                  <a:pt x="136526" y="40381"/>
                </a:lnTo>
                <a:lnTo>
                  <a:pt x="180610" y="24594"/>
                </a:lnTo>
                <a:lnTo>
                  <a:pt x="228600" y="19050"/>
                </a:lnTo>
                <a:lnTo>
                  <a:pt x="319580" y="19050"/>
                </a:lnTo>
                <a:lnTo>
                  <a:pt x="317580" y="17964"/>
                </a:lnTo>
                <a:lnTo>
                  <a:pt x="274670" y="4644"/>
                </a:lnTo>
                <a:lnTo>
                  <a:pt x="228600" y="0"/>
                </a:lnTo>
                <a:close/>
              </a:path>
              <a:path w="457200" h="457200">
                <a:moveTo>
                  <a:pt x="319580" y="19050"/>
                </a:moveTo>
                <a:lnTo>
                  <a:pt x="228600" y="19050"/>
                </a:lnTo>
                <a:lnTo>
                  <a:pt x="276589" y="24594"/>
                </a:lnTo>
                <a:lnTo>
                  <a:pt x="320673" y="40381"/>
                </a:lnTo>
                <a:lnTo>
                  <a:pt x="359584" y="65144"/>
                </a:lnTo>
                <a:lnTo>
                  <a:pt x="392055" y="97615"/>
                </a:lnTo>
                <a:lnTo>
                  <a:pt x="416818" y="136526"/>
                </a:lnTo>
                <a:lnTo>
                  <a:pt x="432605" y="180610"/>
                </a:lnTo>
                <a:lnTo>
                  <a:pt x="438150" y="228600"/>
                </a:lnTo>
                <a:lnTo>
                  <a:pt x="432605" y="276589"/>
                </a:lnTo>
                <a:lnTo>
                  <a:pt x="416818" y="320673"/>
                </a:lnTo>
                <a:lnTo>
                  <a:pt x="392055" y="359584"/>
                </a:lnTo>
                <a:lnTo>
                  <a:pt x="359584" y="392055"/>
                </a:lnTo>
                <a:lnTo>
                  <a:pt x="320673" y="416818"/>
                </a:lnTo>
                <a:lnTo>
                  <a:pt x="276589" y="432605"/>
                </a:lnTo>
                <a:lnTo>
                  <a:pt x="228600" y="438150"/>
                </a:lnTo>
                <a:lnTo>
                  <a:pt x="319580" y="438150"/>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9580" y="19050"/>
                </a:lnTo>
                <a:close/>
              </a:path>
            </a:pathLst>
          </a:custGeom>
          <a:solidFill>
            <a:srgbClr val="00492B"/>
          </a:solidFill>
        </p:spPr>
        <p:txBody>
          <a:bodyPr wrap="square" lIns="0" tIns="0" rIns="0" bIns="0" rtlCol="0"/>
          <a:lstStyle/>
          <a:p>
            <a:endParaRPr sz="1588" dirty="0"/>
          </a:p>
        </p:txBody>
      </p:sp>
      <p:sp>
        <p:nvSpPr>
          <p:cNvPr id="13" name="object 13"/>
          <p:cNvSpPr/>
          <p:nvPr/>
        </p:nvSpPr>
        <p:spPr>
          <a:xfrm>
            <a:off x="8290923" y="614409"/>
            <a:ext cx="98051" cy="14007"/>
          </a:xfrm>
          <a:custGeom>
            <a:avLst/>
            <a:gdLst/>
            <a:ahLst/>
            <a:cxnLst/>
            <a:rect l="l" t="t" r="r" b="b"/>
            <a:pathLst>
              <a:path w="111125" h="15875">
                <a:moveTo>
                  <a:pt x="107403" y="0"/>
                </a:moveTo>
                <a:lnTo>
                  <a:pt x="3543" y="0"/>
                </a:lnTo>
                <a:lnTo>
                  <a:pt x="0" y="3543"/>
                </a:lnTo>
                <a:lnTo>
                  <a:pt x="0" y="12306"/>
                </a:lnTo>
                <a:lnTo>
                  <a:pt x="3543" y="15849"/>
                </a:lnTo>
                <a:lnTo>
                  <a:pt x="107403" y="15849"/>
                </a:lnTo>
                <a:lnTo>
                  <a:pt x="110959" y="12306"/>
                </a:lnTo>
                <a:lnTo>
                  <a:pt x="110959" y="3543"/>
                </a:lnTo>
                <a:lnTo>
                  <a:pt x="107403" y="0"/>
                </a:lnTo>
                <a:close/>
              </a:path>
            </a:pathLst>
          </a:custGeom>
          <a:solidFill>
            <a:srgbClr val="00492B"/>
          </a:solidFill>
        </p:spPr>
        <p:txBody>
          <a:bodyPr wrap="square" lIns="0" tIns="0" rIns="0" bIns="0" rtlCol="0"/>
          <a:lstStyle/>
          <a:p>
            <a:endParaRPr sz="1588" dirty="0"/>
          </a:p>
        </p:txBody>
      </p:sp>
      <p:sp>
        <p:nvSpPr>
          <p:cNvPr id="14" name="object 14"/>
          <p:cNvSpPr/>
          <p:nvPr/>
        </p:nvSpPr>
        <p:spPr>
          <a:xfrm>
            <a:off x="8357743" y="673862"/>
            <a:ext cx="59391" cy="66675"/>
          </a:xfrm>
          <a:custGeom>
            <a:avLst/>
            <a:gdLst/>
            <a:ahLst/>
            <a:cxnLst/>
            <a:rect l="l" t="t" r="r" b="b"/>
            <a:pathLst>
              <a:path w="67309" h="75565">
                <a:moveTo>
                  <a:pt x="51079" y="0"/>
                </a:moveTo>
                <a:lnTo>
                  <a:pt x="51079" y="59435"/>
                </a:lnTo>
                <a:lnTo>
                  <a:pt x="0" y="59435"/>
                </a:lnTo>
                <a:lnTo>
                  <a:pt x="1828" y="65303"/>
                </a:lnTo>
                <a:lnTo>
                  <a:pt x="4800" y="70675"/>
                </a:lnTo>
                <a:lnTo>
                  <a:pt x="8648" y="75285"/>
                </a:lnTo>
                <a:lnTo>
                  <a:pt x="63385" y="75285"/>
                </a:lnTo>
                <a:lnTo>
                  <a:pt x="66929" y="71742"/>
                </a:lnTo>
                <a:lnTo>
                  <a:pt x="66929" y="5460"/>
                </a:lnTo>
                <a:lnTo>
                  <a:pt x="62115" y="2717"/>
                </a:lnTo>
                <a:lnTo>
                  <a:pt x="56769" y="850"/>
                </a:lnTo>
                <a:lnTo>
                  <a:pt x="51079" y="0"/>
                </a:lnTo>
                <a:close/>
              </a:path>
            </a:pathLst>
          </a:custGeom>
          <a:solidFill>
            <a:srgbClr val="00492B"/>
          </a:solidFill>
        </p:spPr>
        <p:txBody>
          <a:bodyPr wrap="square" lIns="0" tIns="0" rIns="0" bIns="0" rtlCol="0"/>
          <a:lstStyle/>
          <a:p>
            <a:endParaRPr sz="1588" dirty="0"/>
          </a:p>
        </p:txBody>
      </p:sp>
      <p:sp>
        <p:nvSpPr>
          <p:cNvPr id="15" name="object 15"/>
          <p:cNvSpPr/>
          <p:nvPr/>
        </p:nvSpPr>
        <p:spPr>
          <a:xfrm>
            <a:off x="8262946" y="530484"/>
            <a:ext cx="154081" cy="210110"/>
          </a:xfrm>
          <a:custGeom>
            <a:avLst/>
            <a:gdLst/>
            <a:ahLst/>
            <a:cxnLst/>
            <a:rect l="l" t="t" r="r" b="b"/>
            <a:pathLst>
              <a:path w="174625" h="238125">
                <a:moveTo>
                  <a:pt x="112026" y="0"/>
                </a:moveTo>
                <a:lnTo>
                  <a:pt x="3543" y="0"/>
                </a:lnTo>
                <a:lnTo>
                  <a:pt x="0" y="3543"/>
                </a:lnTo>
                <a:lnTo>
                  <a:pt x="0" y="234238"/>
                </a:lnTo>
                <a:lnTo>
                  <a:pt x="3543" y="237782"/>
                </a:lnTo>
                <a:lnTo>
                  <a:pt x="94589" y="237782"/>
                </a:lnTo>
                <a:lnTo>
                  <a:pt x="92011" y="232841"/>
                </a:lnTo>
                <a:lnTo>
                  <a:pt x="90055" y="227520"/>
                </a:lnTo>
                <a:lnTo>
                  <a:pt x="88836" y="221932"/>
                </a:lnTo>
                <a:lnTo>
                  <a:pt x="15849" y="221932"/>
                </a:lnTo>
                <a:lnTo>
                  <a:pt x="15849" y="15849"/>
                </a:lnTo>
                <a:lnTo>
                  <a:pt x="130098" y="15849"/>
                </a:lnTo>
                <a:lnTo>
                  <a:pt x="115849" y="1600"/>
                </a:lnTo>
                <a:lnTo>
                  <a:pt x="114973" y="1016"/>
                </a:lnTo>
                <a:lnTo>
                  <a:pt x="113055" y="215"/>
                </a:lnTo>
                <a:lnTo>
                  <a:pt x="112026" y="0"/>
                </a:lnTo>
                <a:close/>
              </a:path>
              <a:path w="174625" h="238125">
                <a:moveTo>
                  <a:pt x="130098" y="15849"/>
                </a:moveTo>
                <a:lnTo>
                  <a:pt x="103035" y="15849"/>
                </a:lnTo>
                <a:lnTo>
                  <a:pt x="103035" y="67792"/>
                </a:lnTo>
                <a:lnTo>
                  <a:pt x="106591" y="71335"/>
                </a:lnTo>
                <a:lnTo>
                  <a:pt x="158521" y="71335"/>
                </a:lnTo>
                <a:lnTo>
                  <a:pt x="158521" y="144297"/>
                </a:lnTo>
                <a:lnTo>
                  <a:pt x="164045" y="144881"/>
                </a:lnTo>
                <a:lnTo>
                  <a:pt x="169354" y="146189"/>
                </a:lnTo>
                <a:lnTo>
                  <a:pt x="174371" y="148094"/>
                </a:lnTo>
                <a:lnTo>
                  <a:pt x="174371" y="62344"/>
                </a:lnTo>
                <a:lnTo>
                  <a:pt x="174155" y="61315"/>
                </a:lnTo>
                <a:lnTo>
                  <a:pt x="173355" y="59397"/>
                </a:lnTo>
                <a:lnTo>
                  <a:pt x="172770" y="58521"/>
                </a:lnTo>
                <a:lnTo>
                  <a:pt x="169735" y="55486"/>
                </a:lnTo>
                <a:lnTo>
                  <a:pt x="118884" y="55486"/>
                </a:lnTo>
                <a:lnTo>
                  <a:pt x="118884" y="27063"/>
                </a:lnTo>
                <a:lnTo>
                  <a:pt x="141312" y="27063"/>
                </a:lnTo>
                <a:lnTo>
                  <a:pt x="130098" y="15849"/>
                </a:lnTo>
                <a:close/>
              </a:path>
              <a:path w="174625" h="238125">
                <a:moveTo>
                  <a:pt x="141312" y="27063"/>
                </a:moveTo>
                <a:lnTo>
                  <a:pt x="118884" y="27063"/>
                </a:lnTo>
                <a:lnTo>
                  <a:pt x="147307" y="55486"/>
                </a:lnTo>
                <a:lnTo>
                  <a:pt x="169735" y="55486"/>
                </a:lnTo>
                <a:lnTo>
                  <a:pt x="141312" y="27063"/>
                </a:lnTo>
                <a:close/>
              </a:path>
            </a:pathLst>
          </a:custGeom>
          <a:solidFill>
            <a:srgbClr val="00492B"/>
          </a:solidFill>
        </p:spPr>
        <p:txBody>
          <a:bodyPr wrap="square" lIns="0" tIns="0" rIns="0" bIns="0" rtlCol="0"/>
          <a:lstStyle/>
          <a:p>
            <a:endParaRPr sz="1588" dirty="0"/>
          </a:p>
        </p:txBody>
      </p:sp>
      <p:sp>
        <p:nvSpPr>
          <p:cNvPr id="16" name="object 16"/>
          <p:cNvSpPr/>
          <p:nvPr/>
        </p:nvSpPr>
        <p:spPr>
          <a:xfrm>
            <a:off x="8355996" y="698333"/>
            <a:ext cx="33057" cy="14007"/>
          </a:xfrm>
          <a:custGeom>
            <a:avLst/>
            <a:gdLst/>
            <a:ahLst/>
            <a:cxnLst/>
            <a:rect l="l" t="t" r="r" b="b"/>
            <a:pathLst>
              <a:path w="37465" h="15875">
                <a:moveTo>
                  <a:pt x="33667" y="0"/>
                </a:moveTo>
                <a:lnTo>
                  <a:pt x="3517" y="0"/>
                </a:lnTo>
                <a:lnTo>
                  <a:pt x="1447" y="4902"/>
                </a:lnTo>
                <a:lnTo>
                  <a:pt x="254" y="10261"/>
                </a:lnTo>
                <a:lnTo>
                  <a:pt x="0" y="15849"/>
                </a:lnTo>
                <a:lnTo>
                  <a:pt x="33667" y="15849"/>
                </a:lnTo>
                <a:lnTo>
                  <a:pt x="37211" y="12306"/>
                </a:lnTo>
                <a:lnTo>
                  <a:pt x="37211" y="3543"/>
                </a:lnTo>
                <a:lnTo>
                  <a:pt x="33667" y="0"/>
                </a:lnTo>
                <a:close/>
              </a:path>
            </a:pathLst>
          </a:custGeom>
          <a:solidFill>
            <a:srgbClr val="00492B"/>
          </a:solidFill>
        </p:spPr>
        <p:txBody>
          <a:bodyPr wrap="square" lIns="0" tIns="0" rIns="0" bIns="0" rtlCol="0"/>
          <a:lstStyle/>
          <a:p>
            <a:endParaRPr sz="1588" dirty="0"/>
          </a:p>
        </p:txBody>
      </p:sp>
      <p:sp>
        <p:nvSpPr>
          <p:cNvPr id="17" name="object 17"/>
          <p:cNvSpPr/>
          <p:nvPr/>
        </p:nvSpPr>
        <p:spPr>
          <a:xfrm>
            <a:off x="8290920" y="698333"/>
            <a:ext cx="51546" cy="14007"/>
          </a:xfrm>
          <a:custGeom>
            <a:avLst/>
            <a:gdLst/>
            <a:ahLst/>
            <a:cxnLst/>
            <a:rect l="l" t="t" r="r" b="b"/>
            <a:pathLst>
              <a:path w="58420" h="15875">
                <a:moveTo>
                  <a:pt x="58216" y="0"/>
                </a:moveTo>
                <a:lnTo>
                  <a:pt x="3543" y="0"/>
                </a:lnTo>
                <a:lnTo>
                  <a:pt x="0" y="3543"/>
                </a:lnTo>
                <a:lnTo>
                  <a:pt x="0" y="12306"/>
                </a:lnTo>
                <a:lnTo>
                  <a:pt x="3543" y="15849"/>
                </a:lnTo>
                <a:lnTo>
                  <a:pt x="55689" y="15849"/>
                </a:lnTo>
                <a:lnTo>
                  <a:pt x="55867" y="10363"/>
                </a:lnTo>
                <a:lnTo>
                  <a:pt x="56743" y="5054"/>
                </a:lnTo>
                <a:lnTo>
                  <a:pt x="58216" y="0"/>
                </a:lnTo>
                <a:close/>
              </a:path>
            </a:pathLst>
          </a:custGeom>
          <a:solidFill>
            <a:srgbClr val="00492B"/>
          </a:solidFill>
        </p:spPr>
        <p:txBody>
          <a:bodyPr wrap="square" lIns="0" tIns="0" rIns="0" bIns="0" rtlCol="0"/>
          <a:lstStyle/>
          <a:p>
            <a:endParaRPr sz="1588" dirty="0"/>
          </a:p>
        </p:txBody>
      </p:sp>
      <p:sp>
        <p:nvSpPr>
          <p:cNvPr id="18" name="object 18"/>
          <p:cNvSpPr/>
          <p:nvPr/>
        </p:nvSpPr>
        <p:spPr>
          <a:xfrm>
            <a:off x="8368949" y="674293"/>
            <a:ext cx="20171" cy="10085"/>
          </a:xfrm>
          <a:custGeom>
            <a:avLst/>
            <a:gdLst/>
            <a:ahLst/>
            <a:cxnLst/>
            <a:rect l="l" t="t" r="r" b="b"/>
            <a:pathLst>
              <a:path w="22859" h="11429">
                <a:moveTo>
                  <a:pt x="21704" y="0"/>
                </a:moveTo>
                <a:lnTo>
                  <a:pt x="13423" y="1790"/>
                </a:lnTo>
                <a:lnTo>
                  <a:pt x="5994" y="5816"/>
                </a:lnTo>
                <a:lnTo>
                  <a:pt x="0" y="11391"/>
                </a:lnTo>
                <a:lnTo>
                  <a:pt x="18986" y="11391"/>
                </a:lnTo>
                <a:lnTo>
                  <a:pt x="22529" y="7848"/>
                </a:lnTo>
                <a:lnTo>
                  <a:pt x="22412" y="1790"/>
                </a:lnTo>
                <a:lnTo>
                  <a:pt x="22212" y="1054"/>
                </a:lnTo>
                <a:lnTo>
                  <a:pt x="21704" y="0"/>
                </a:lnTo>
                <a:close/>
              </a:path>
            </a:pathLst>
          </a:custGeom>
          <a:solidFill>
            <a:srgbClr val="00492B"/>
          </a:solidFill>
        </p:spPr>
        <p:txBody>
          <a:bodyPr wrap="square" lIns="0" tIns="0" rIns="0" bIns="0" rtlCol="0"/>
          <a:lstStyle/>
          <a:p>
            <a:endParaRPr sz="1588" dirty="0"/>
          </a:p>
        </p:txBody>
      </p:sp>
      <p:sp>
        <p:nvSpPr>
          <p:cNvPr id="19" name="object 19"/>
          <p:cNvSpPr/>
          <p:nvPr/>
        </p:nvSpPr>
        <p:spPr>
          <a:xfrm>
            <a:off x="8290924" y="670356"/>
            <a:ext cx="70037" cy="14007"/>
          </a:xfrm>
          <a:custGeom>
            <a:avLst/>
            <a:gdLst/>
            <a:ahLst/>
            <a:cxnLst/>
            <a:rect l="l" t="t" r="r" b="b"/>
            <a:pathLst>
              <a:path w="79375" h="15875">
                <a:moveTo>
                  <a:pt x="79159" y="0"/>
                </a:moveTo>
                <a:lnTo>
                  <a:pt x="3543" y="0"/>
                </a:lnTo>
                <a:lnTo>
                  <a:pt x="0" y="3543"/>
                </a:lnTo>
                <a:lnTo>
                  <a:pt x="0" y="12306"/>
                </a:lnTo>
                <a:lnTo>
                  <a:pt x="3543" y="15849"/>
                </a:lnTo>
                <a:lnTo>
                  <a:pt x="65277" y="15849"/>
                </a:lnTo>
                <a:lnTo>
                  <a:pt x="69011" y="9842"/>
                </a:lnTo>
                <a:lnTo>
                  <a:pt x="73710" y="4483"/>
                </a:lnTo>
                <a:lnTo>
                  <a:pt x="79159" y="0"/>
                </a:lnTo>
                <a:close/>
              </a:path>
            </a:pathLst>
          </a:custGeom>
          <a:solidFill>
            <a:srgbClr val="00492B"/>
          </a:solidFill>
        </p:spPr>
        <p:txBody>
          <a:bodyPr wrap="square" lIns="0" tIns="0" rIns="0" bIns="0" rtlCol="0"/>
          <a:lstStyle/>
          <a:p>
            <a:endParaRPr sz="1588" dirty="0"/>
          </a:p>
        </p:txBody>
      </p:sp>
      <p:sp>
        <p:nvSpPr>
          <p:cNvPr id="20" name="object 20"/>
          <p:cNvSpPr/>
          <p:nvPr/>
        </p:nvSpPr>
        <p:spPr>
          <a:xfrm>
            <a:off x="8290920" y="642385"/>
            <a:ext cx="98051" cy="14007"/>
          </a:xfrm>
          <a:custGeom>
            <a:avLst/>
            <a:gdLst/>
            <a:ahLst/>
            <a:cxnLst/>
            <a:rect l="l" t="t" r="r" b="b"/>
            <a:pathLst>
              <a:path w="111125" h="15875">
                <a:moveTo>
                  <a:pt x="107416" y="0"/>
                </a:moveTo>
                <a:lnTo>
                  <a:pt x="3543" y="0"/>
                </a:lnTo>
                <a:lnTo>
                  <a:pt x="0" y="3543"/>
                </a:lnTo>
                <a:lnTo>
                  <a:pt x="0" y="12306"/>
                </a:lnTo>
                <a:lnTo>
                  <a:pt x="3543" y="15849"/>
                </a:lnTo>
                <a:lnTo>
                  <a:pt x="107416" y="15849"/>
                </a:lnTo>
                <a:lnTo>
                  <a:pt x="110959" y="12306"/>
                </a:lnTo>
                <a:lnTo>
                  <a:pt x="110959" y="3543"/>
                </a:lnTo>
                <a:lnTo>
                  <a:pt x="107416" y="0"/>
                </a:lnTo>
                <a:close/>
              </a:path>
            </a:pathLst>
          </a:custGeom>
          <a:solidFill>
            <a:srgbClr val="00492B"/>
          </a:solidFill>
        </p:spPr>
        <p:txBody>
          <a:bodyPr wrap="square" lIns="0" tIns="0" rIns="0" bIns="0" rtlCol="0"/>
          <a:lstStyle/>
          <a:p>
            <a:endParaRPr sz="1588" dirty="0"/>
          </a:p>
        </p:txBody>
      </p:sp>
      <p:sp>
        <p:nvSpPr>
          <p:cNvPr id="21" name="object 21"/>
          <p:cNvSpPr/>
          <p:nvPr/>
        </p:nvSpPr>
        <p:spPr>
          <a:xfrm>
            <a:off x="8342541" y="659999"/>
            <a:ext cx="129428" cy="128868"/>
          </a:xfrm>
          <a:custGeom>
            <a:avLst/>
            <a:gdLst/>
            <a:ahLst/>
            <a:cxnLst/>
            <a:rect l="l" t="t" r="r" b="b"/>
            <a:pathLst>
              <a:path w="146684" h="146050">
                <a:moveTo>
                  <a:pt x="117668" y="108927"/>
                </a:moveTo>
                <a:lnTo>
                  <a:pt x="100241" y="108927"/>
                </a:lnTo>
                <a:lnTo>
                  <a:pt x="136702" y="145173"/>
                </a:lnTo>
                <a:lnTo>
                  <a:pt x="138277" y="145770"/>
                </a:lnTo>
                <a:lnTo>
                  <a:pt x="141427" y="145770"/>
                </a:lnTo>
                <a:lnTo>
                  <a:pt x="142989" y="145173"/>
                </a:lnTo>
                <a:lnTo>
                  <a:pt x="146596" y="141579"/>
                </a:lnTo>
                <a:lnTo>
                  <a:pt x="146596" y="137693"/>
                </a:lnTo>
                <a:lnTo>
                  <a:pt x="117668" y="108927"/>
                </a:lnTo>
                <a:close/>
              </a:path>
              <a:path w="146684" h="146050">
                <a:moveTo>
                  <a:pt x="61404" y="0"/>
                </a:moveTo>
                <a:lnTo>
                  <a:pt x="37526" y="4833"/>
                </a:lnTo>
                <a:lnTo>
                  <a:pt x="18005" y="18005"/>
                </a:lnTo>
                <a:lnTo>
                  <a:pt x="4833" y="37526"/>
                </a:lnTo>
                <a:lnTo>
                  <a:pt x="0" y="61404"/>
                </a:lnTo>
                <a:lnTo>
                  <a:pt x="4833" y="85282"/>
                </a:lnTo>
                <a:lnTo>
                  <a:pt x="18005" y="104803"/>
                </a:lnTo>
                <a:lnTo>
                  <a:pt x="37526" y="117975"/>
                </a:lnTo>
                <a:lnTo>
                  <a:pt x="61404" y="122808"/>
                </a:lnTo>
                <a:lnTo>
                  <a:pt x="72192" y="121858"/>
                </a:lnTo>
                <a:lnTo>
                  <a:pt x="82370" y="119116"/>
                </a:lnTo>
                <a:lnTo>
                  <a:pt x="91774" y="114750"/>
                </a:lnTo>
                <a:lnTo>
                  <a:pt x="97914" y="110528"/>
                </a:lnTo>
                <a:lnTo>
                  <a:pt x="61404" y="110528"/>
                </a:lnTo>
                <a:lnTo>
                  <a:pt x="42300" y="106661"/>
                </a:lnTo>
                <a:lnTo>
                  <a:pt x="26684" y="96124"/>
                </a:lnTo>
                <a:lnTo>
                  <a:pt x="16147" y="80508"/>
                </a:lnTo>
                <a:lnTo>
                  <a:pt x="12280" y="61404"/>
                </a:lnTo>
                <a:lnTo>
                  <a:pt x="16147" y="42300"/>
                </a:lnTo>
                <a:lnTo>
                  <a:pt x="26684" y="26684"/>
                </a:lnTo>
                <a:lnTo>
                  <a:pt x="42300" y="16147"/>
                </a:lnTo>
                <a:lnTo>
                  <a:pt x="61404" y="12280"/>
                </a:lnTo>
                <a:lnTo>
                  <a:pt x="96320" y="12280"/>
                </a:lnTo>
                <a:lnTo>
                  <a:pt x="85282" y="4833"/>
                </a:lnTo>
                <a:lnTo>
                  <a:pt x="61404" y="0"/>
                </a:lnTo>
                <a:close/>
              </a:path>
              <a:path w="146684" h="146050">
                <a:moveTo>
                  <a:pt x="96320" y="12280"/>
                </a:moveTo>
                <a:lnTo>
                  <a:pt x="61404" y="12280"/>
                </a:lnTo>
                <a:lnTo>
                  <a:pt x="80508" y="16147"/>
                </a:lnTo>
                <a:lnTo>
                  <a:pt x="96124" y="26684"/>
                </a:lnTo>
                <a:lnTo>
                  <a:pt x="106661" y="42300"/>
                </a:lnTo>
                <a:lnTo>
                  <a:pt x="110528" y="61404"/>
                </a:lnTo>
                <a:lnTo>
                  <a:pt x="106661" y="80508"/>
                </a:lnTo>
                <a:lnTo>
                  <a:pt x="96124" y="96124"/>
                </a:lnTo>
                <a:lnTo>
                  <a:pt x="80508" y="106661"/>
                </a:lnTo>
                <a:lnTo>
                  <a:pt x="61404" y="110528"/>
                </a:lnTo>
                <a:lnTo>
                  <a:pt x="97914" y="110528"/>
                </a:lnTo>
                <a:lnTo>
                  <a:pt x="100241" y="108927"/>
                </a:lnTo>
                <a:lnTo>
                  <a:pt x="117668" y="108927"/>
                </a:lnTo>
                <a:lnTo>
                  <a:pt x="108927" y="100241"/>
                </a:lnTo>
                <a:lnTo>
                  <a:pt x="114756" y="91774"/>
                </a:lnTo>
                <a:lnTo>
                  <a:pt x="119121" y="82370"/>
                </a:lnTo>
                <a:lnTo>
                  <a:pt x="121859" y="72192"/>
                </a:lnTo>
                <a:lnTo>
                  <a:pt x="122809" y="61404"/>
                </a:lnTo>
                <a:lnTo>
                  <a:pt x="117975" y="37526"/>
                </a:lnTo>
                <a:lnTo>
                  <a:pt x="104803" y="18005"/>
                </a:lnTo>
                <a:lnTo>
                  <a:pt x="96320" y="12280"/>
                </a:lnTo>
                <a:close/>
              </a:path>
            </a:pathLst>
          </a:custGeom>
          <a:solidFill>
            <a:srgbClr val="00492B"/>
          </a:solidFill>
        </p:spPr>
        <p:txBody>
          <a:bodyPr wrap="square" lIns="0" tIns="0" rIns="0" bIns="0" rtlCol="0"/>
          <a:lstStyle/>
          <a:p>
            <a:endParaRPr sz="1588" dirty="0"/>
          </a:p>
        </p:txBody>
      </p:sp>
      <p:sp>
        <p:nvSpPr>
          <p:cNvPr id="22" name="object 22"/>
          <p:cNvSpPr/>
          <p:nvPr/>
        </p:nvSpPr>
        <p:spPr>
          <a:xfrm>
            <a:off x="758794" y="6440915"/>
            <a:ext cx="119903" cy="111498"/>
          </a:xfrm>
          <a:custGeom>
            <a:avLst/>
            <a:gdLst/>
            <a:ahLst/>
            <a:cxnLst/>
            <a:rect l="l" t="t" r="r" b="b"/>
            <a:pathLst>
              <a:path w="135890" h="126365">
                <a:moveTo>
                  <a:pt x="68999" y="0"/>
                </a:moveTo>
                <a:lnTo>
                  <a:pt x="66522" y="0"/>
                </a:lnTo>
                <a:lnTo>
                  <a:pt x="520" y="56578"/>
                </a:lnTo>
                <a:lnTo>
                  <a:pt x="0" y="58559"/>
                </a:lnTo>
                <a:lnTo>
                  <a:pt x="1308" y="62090"/>
                </a:lnTo>
                <a:lnTo>
                  <a:pt x="2984" y="63258"/>
                </a:lnTo>
                <a:lnTo>
                  <a:pt x="13855" y="63258"/>
                </a:lnTo>
                <a:lnTo>
                  <a:pt x="13855" y="124142"/>
                </a:lnTo>
                <a:lnTo>
                  <a:pt x="15862" y="126149"/>
                </a:lnTo>
                <a:lnTo>
                  <a:pt x="61264" y="126149"/>
                </a:lnTo>
                <a:lnTo>
                  <a:pt x="63271" y="124142"/>
                </a:lnTo>
                <a:lnTo>
                  <a:pt x="63271" y="117170"/>
                </a:lnTo>
                <a:lnTo>
                  <a:pt x="22834" y="117170"/>
                </a:lnTo>
                <a:lnTo>
                  <a:pt x="22834" y="56286"/>
                </a:lnTo>
                <a:lnTo>
                  <a:pt x="20827" y="54279"/>
                </a:lnTo>
                <a:lnTo>
                  <a:pt x="17017" y="54279"/>
                </a:lnTo>
                <a:lnTo>
                  <a:pt x="67767" y="10782"/>
                </a:lnTo>
                <a:lnTo>
                  <a:pt x="81579" y="10782"/>
                </a:lnTo>
                <a:lnTo>
                  <a:pt x="68999" y="0"/>
                </a:lnTo>
                <a:close/>
              </a:path>
              <a:path w="135890" h="126365">
                <a:moveTo>
                  <a:pt x="81241" y="99199"/>
                </a:moveTo>
                <a:lnTo>
                  <a:pt x="72262" y="99199"/>
                </a:lnTo>
                <a:lnTo>
                  <a:pt x="72262" y="124142"/>
                </a:lnTo>
                <a:lnTo>
                  <a:pt x="74269" y="126149"/>
                </a:lnTo>
                <a:lnTo>
                  <a:pt x="119659" y="126149"/>
                </a:lnTo>
                <a:lnTo>
                  <a:pt x="121678" y="124142"/>
                </a:lnTo>
                <a:lnTo>
                  <a:pt x="121678" y="117170"/>
                </a:lnTo>
                <a:lnTo>
                  <a:pt x="81241" y="117170"/>
                </a:lnTo>
                <a:lnTo>
                  <a:pt x="81241" y="99199"/>
                </a:lnTo>
                <a:close/>
              </a:path>
              <a:path w="135890" h="126365">
                <a:moveTo>
                  <a:pt x="79235" y="90220"/>
                </a:moveTo>
                <a:lnTo>
                  <a:pt x="56299" y="90220"/>
                </a:lnTo>
                <a:lnTo>
                  <a:pt x="54292" y="92227"/>
                </a:lnTo>
                <a:lnTo>
                  <a:pt x="54292" y="117170"/>
                </a:lnTo>
                <a:lnTo>
                  <a:pt x="63271" y="117170"/>
                </a:lnTo>
                <a:lnTo>
                  <a:pt x="63271" y="99199"/>
                </a:lnTo>
                <a:lnTo>
                  <a:pt x="81241" y="99199"/>
                </a:lnTo>
                <a:lnTo>
                  <a:pt x="81241" y="92227"/>
                </a:lnTo>
                <a:lnTo>
                  <a:pt x="79235" y="90220"/>
                </a:lnTo>
                <a:close/>
              </a:path>
              <a:path w="135890" h="126365">
                <a:moveTo>
                  <a:pt x="81579" y="10782"/>
                </a:moveTo>
                <a:lnTo>
                  <a:pt x="67767" y="10782"/>
                </a:lnTo>
                <a:lnTo>
                  <a:pt x="118516" y="54279"/>
                </a:lnTo>
                <a:lnTo>
                  <a:pt x="114706" y="54279"/>
                </a:lnTo>
                <a:lnTo>
                  <a:pt x="112687" y="56286"/>
                </a:lnTo>
                <a:lnTo>
                  <a:pt x="112687" y="117170"/>
                </a:lnTo>
                <a:lnTo>
                  <a:pt x="121678" y="117170"/>
                </a:lnTo>
                <a:lnTo>
                  <a:pt x="121678" y="63258"/>
                </a:lnTo>
                <a:lnTo>
                  <a:pt x="132537" y="63258"/>
                </a:lnTo>
                <a:lnTo>
                  <a:pt x="134213" y="62090"/>
                </a:lnTo>
                <a:lnTo>
                  <a:pt x="135521" y="58559"/>
                </a:lnTo>
                <a:lnTo>
                  <a:pt x="135013" y="56578"/>
                </a:lnTo>
                <a:lnTo>
                  <a:pt x="81579" y="10782"/>
                </a:lnTo>
                <a:close/>
              </a:path>
            </a:pathLst>
          </a:custGeom>
          <a:solidFill>
            <a:srgbClr val="000000"/>
          </a:solidFill>
        </p:spPr>
        <p:txBody>
          <a:bodyPr wrap="square" lIns="0" tIns="0" rIns="0" bIns="0" rtlCol="0"/>
          <a:lstStyle/>
          <a:p>
            <a:endParaRPr sz="1588" dirty="0"/>
          </a:p>
        </p:txBody>
      </p:sp>
      <p:sp>
        <p:nvSpPr>
          <p:cNvPr id="23" name="object 23"/>
          <p:cNvSpPr/>
          <p:nvPr/>
        </p:nvSpPr>
        <p:spPr>
          <a:xfrm>
            <a:off x="723448" y="6405562"/>
            <a:ext cx="190500" cy="190500"/>
          </a:xfrm>
          <a:custGeom>
            <a:avLst/>
            <a:gdLst/>
            <a:ahLst/>
            <a:cxnLst/>
            <a:rect l="l" t="t" r="r" b="b"/>
            <a:pathLst>
              <a:path w="215900" h="215900">
                <a:moveTo>
                  <a:pt x="107823" y="0"/>
                </a:moveTo>
                <a:lnTo>
                  <a:pt x="65852" y="8473"/>
                </a:lnTo>
                <a:lnTo>
                  <a:pt x="31580" y="31580"/>
                </a:lnTo>
                <a:lnTo>
                  <a:pt x="8473" y="65852"/>
                </a:lnTo>
                <a:lnTo>
                  <a:pt x="0" y="107823"/>
                </a:lnTo>
                <a:lnTo>
                  <a:pt x="8473" y="149785"/>
                </a:lnTo>
                <a:lnTo>
                  <a:pt x="31580" y="184054"/>
                </a:lnTo>
                <a:lnTo>
                  <a:pt x="65852" y="207160"/>
                </a:lnTo>
                <a:lnTo>
                  <a:pt x="107823" y="215633"/>
                </a:lnTo>
                <a:lnTo>
                  <a:pt x="149793" y="207160"/>
                </a:lnTo>
                <a:lnTo>
                  <a:pt x="150543" y="206654"/>
                </a:lnTo>
                <a:lnTo>
                  <a:pt x="107823" y="206654"/>
                </a:lnTo>
                <a:lnTo>
                  <a:pt x="69390" y="198875"/>
                </a:lnTo>
                <a:lnTo>
                  <a:pt x="37971" y="177674"/>
                </a:lnTo>
                <a:lnTo>
                  <a:pt x="16770" y="146255"/>
                </a:lnTo>
                <a:lnTo>
                  <a:pt x="8991" y="107823"/>
                </a:lnTo>
                <a:lnTo>
                  <a:pt x="16770" y="69388"/>
                </a:lnTo>
                <a:lnTo>
                  <a:pt x="37971" y="37965"/>
                </a:lnTo>
                <a:lnTo>
                  <a:pt x="69390" y="16759"/>
                </a:lnTo>
                <a:lnTo>
                  <a:pt x="107823" y="8978"/>
                </a:lnTo>
                <a:lnTo>
                  <a:pt x="150543" y="8978"/>
                </a:lnTo>
                <a:lnTo>
                  <a:pt x="149793" y="8473"/>
                </a:lnTo>
                <a:lnTo>
                  <a:pt x="107823" y="0"/>
                </a:lnTo>
                <a:close/>
              </a:path>
              <a:path w="215900" h="215900">
                <a:moveTo>
                  <a:pt x="150543" y="8978"/>
                </a:moveTo>
                <a:lnTo>
                  <a:pt x="107823" y="8978"/>
                </a:lnTo>
                <a:lnTo>
                  <a:pt x="146255" y="16759"/>
                </a:lnTo>
                <a:lnTo>
                  <a:pt x="177674" y="37965"/>
                </a:lnTo>
                <a:lnTo>
                  <a:pt x="198875" y="69388"/>
                </a:lnTo>
                <a:lnTo>
                  <a:pt x="206654" y="107823"/>
                </a:lnTo>
                <a:lnTo>
                  <a:pt x="198875" y="146255"/>
                </a:lnTo>
                <a:lnTo>
                  <a:pt x="177674" y="177674"/>
                </a:lnTo>
                <a:lnTo>
                  <a:pt x="146255" y="198875"/>
                </a:lnTo>
                <a:lnTo>
                  <a:pt x="107823" y="206654"/>
                </a:lnTo>
                <a:lnTo>
                  <a:pt x="150543" y="206654"/>
                </a:lnTo>
                <a:lnTo>
                  <a:pt x="184065" y="184054"/>
                </a:lnTo>
                <a:lnTo>
                  <a:pt x="207172" y="149785"/>
                </a:lnTo>
                <a:lnTo>
                  <a:pt x="215646" y="107823"/>
                </a:lnTo>
                <a:lnTo>
                  <a:pt x="207172" y="65852"/>
                </a:lnTo>
                <a:lnTo>
                  <a:pt x="184065" y="31580"/>
                </a:lnTo>
                <a:lnTo>
                  <a:pt x="150543" y="8978"/>
                </a:lnTo>
                <a:close/>
              </a:path>
            </a:pathLst>
          </a:custGeom>
          <a:solidFill>
            <a:srgbClr val="000000"/>
          </a:solidFill>
        </p:spPr>
        <p:txBody>
          <a:bodyPr wrap="square" lIns="0" tIns="0" rIns="0" bIns="0" rtlCol="0"/>
          <a:lstStyle/>
          <a:p>
            <a:endParaRPr sz="1588" dirty="0"/>
          </a:p>
        </p:txBody>
      </p:sp>
      <p:sp>
        <p:nvSpPr>
          <p:cNvPr id="24" name="object 24"/>
          <p:cNvSpPr txBox="1">
            <a:spLocks noGrp="1"/>
          </p:cNvSpPr>
          <p:nvPr>
            <p:ph type="sldNum" sz="quarter" idx="7"/>
          </p:nvPr>
        </p:nvSpPr>
        <p:spPr>
          <a:xfrm>
            <a:off x="134471" y="0"/>
            <a:ext cx="0" cy="363787"/>
          </a:xfrm>
          <a:prstGeom prst="rect">
            <a:avLst/>
          </a:prstGeom>
        </p:spPr>
        <p:txBody>
          <a:bodyPr vert="horz" wrap="square" lIns="0" tIns="17369" rIns="0" bIns="0" rtlCol="0">
            <a:spAutoFit/>
          </a:bodyPr>
          <a:lstStyle/>
          <a:p>
            <a:pPr marL="22413">
              <a:spcBef>
                <a:spcPts val="137"/>
              </a:spcBef>
            </a:pPr>
            <a:fld id="{81D60167-4931-47E6-BA6A-407CBD079E47}" type="slidenum">
              <a:rPr dirty="0"/>
              <a:pPr marL="22413">
                <a:spcBef>
                  <a:spcPts val="137"/>
                </a:spcBef>
              </a:pPr>
              <a:t>8</a:t>
            </a:fld>
            <a:endParaRPr dirty="0"/>
          </a:p>
        </p:txBody>
      </p:sp>
    </p:spTree>
    <p:extLst>
      <p:ext uri="{BB962C8B-B14F-4D97-AF65-F5344CB8AC3E}">
        <p14:creationId xmlns:p14="http://schemas.microsoft.com/office/powerpoint/2010/main" val="423788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What is the Progression of an IRS Examination?</a:t>
            </a:r>
            <a:endParaRPr lang="en-US" noProof="0" dirty="0"/>
          </a:p>
        </p:txBody>
      </p:sp>
      <p:sp>
        <p:nvSpPr>
          <p:cNvPr id="3" name="Text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330414392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_US.potx" id="{97877E79-0918-4FF6-9082-81E96A60BC22}" vid="{5E0D3956-D4FC-4A60-89A0-B9E7DB5224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Deloitte_4_3_Onscreen_US</Template>
  <TotalTime>261</TotalTime>
  <Words>3030</Words>
  <Application>Microsoft Office PowerPoint</Application>
  <PresentationFormat>On-screen Show (4:3)</PresentationFormat>
  <Paragraphs>396</Paragraphs>
  <Slides>33</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Open Sans</vt:lpstr>
      <vt:lpstr>Open Sans Light</vt:lpstr>
      <vt:lpstr>Times New Roman</vt:lpstr>
      <vt:lpstr>Verdana</vt:lpstr>
      <vt:lpstr>Wingdings 2</vt:lpstr>
      <vt:lpstr>Deloitte 16_9 onscreen</vt:lpstr>
      <vt:lpstr>think-cell Slide</vt:lpstr>
      <vt:lpstr>PowerPoint Presentation</vt:lpstr>
      <vt:lpstr>What is New at the IRS?</vt:lpstr>
      <vt:lpstr>Budget Constraints Continue to Drive Changes at IRS</vt:lpstr>
      <vt:lpstr>Retirements Continue with Limited Hiring</vt:lpstr>
      <vt:lpstr>Morale Low But Starting to Improve</vt:lpstr>
      <vt:lpstr>New IRS Commissioner</vt:lpstr>
      <vt:lpstr>New IRS Chief Counsel</vt:lpstr>
      <vt:lpstr>The likelihood of IRS examination</vt:lpstr>
      <vt:lpstr>What is the Progression of an IRS Examination?</vt:lpstr>
      <vt:lpstr>Tax Controversy Process</vt:lpstr>
      <vt:lpstr>The Examination Begins…</vt:lpstr>
      <vt:lpstr>SB/SE Division About 54 Million Taxpayers under Jurisdiction   Includes Estate and Gift Tax, Employment Tax, Excise Tax, certain  International Areas. </vt:lpstr>
      <vt:lpstr>LB&amp;I Division About 210,000 taxpayers under Jurisdiction </vt:lpstr>
      <vt:lpstr>IRS Campaign Approach (LB&amp;I only)</vt:lpstr>
      <vt:lpstr>What Are the Options for Resolving an IRS Dispute?</vt:lpstr>
      <vt:lpstr>Practice Pointer:   Should My Client Agree to IRS Facts in Notices of Proposed Adjustment?</vt:lpstr>
      <vt:lpstr>IRS Fast Track Appeal</vt:lpstr>
      <vt:lpstr>IRS Appeals and Post-Appeals Mediation</vt:lpstr>
      <vt:lpstr>Litigation</vt:lpstr>
      <vt:lpstr>What’s New with IRS Appeals?</vt:lpstr>
      <vt:lpstr>Changes in Appeals: --Fewer In-Person Meetings                      -----Inviting Agents, Counsel to Meetings</vt:lpstr>
      <vt:lpstr>How to be Ready for an IRS Exam</vt:lpstr>
      <vt:lpstr>Requirement to Maintain Books and Records</vt:lpstr>
      <vt:lpstr>Global High Wealth Industry (GHW) Substantially Evolving</vt:lpstr>
      <vt:lpstr>Preparing for an IRS Examination</vt:lpstr>
      <vt:lpstr>Preparing for an IRS Examination (cont.)</vt:lpstr>
      <vt:lpstr>Preparing for an IRS Examination (cont.)</vt:lpstr>
      <vt:lpstr>PowerPoint Presentation</vt:lpstr>
      <vt:lpstr>Procedure for “Mock Exam” </vt:lpstr>
      <vt:lpstr>Examples of IRS Readiness</vt:lpstr>
      <vt:lpstr>Private Wealth Tax Controversies Brochure</vt:lpstr>
      <vt:lpstr>About this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Spencer</dc:creator>
  <cp:lastModifiedBy>Estrem, Debra</cp:lastModifiedBy>
  <cp:revision>29</cp:revision>
  <cp:lastPrinted>2018-10-09T18:49:14Z</cp:lastPrinted>
  <dcterms:created xsi:type="dcterms:W3CDTF">2018-03-11T23:24:19Z</dcterms:created>
  <dcterms:modified xsi:type="dcterms:W3CDTF">2018-11-08T02:33:42Z</dcterms:modified>
</cp:coreProperties>
</file>